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82" r:id="rId2"/>
    <p:sldId id="257" r:id="rId3"/>
    <p:sldId id="258" r:id="rId4"/>
    <p:sldId id="270" r:id="rId5"/>
    <p:sldId id="267" r:id="rId6"/>
    <p:sldId id="272" r:id="rId7"/>
    <p:sldId id="259" r:id="rId8"/>
    <p:sldId id="273" r:id="rId9"/>
    <p:sldId id="260" r:id="rId10"/>
    <p:sldId id="274" r:id="rId11"/>
    <p:sldId id="261" r:id="rId12"/>
    <p:sldId id="275" r:id="rId13"/>
    <p:sldId id="276" r:id="rId14"/>
    <p:sldId id="262" r:id="rId15"/>
    <p:sldId id="277" r:id="rId16"/>
    <p:sldId id="263" r:id="rId17"/>
    <p:sldId id="278" r:id="rId18"/>
    <p:sldId id="280" r:id="rId19"/>
    <p:sldId id="281" r:id="rId20"/>
    <p:sldId id="264" r:id="rId21"/>
    <p:sldId id="265" r:id="rId22"/>
    <p:sldId id="279" r:id="rId23"/>
    <p:sldId id="268" r:id="rId24"/>
    <p:sldId id="283"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6" d="100"/>
          <a:sy n="86" d="100"/>
        </p:scale>
        <p:origin x="53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EB448-544F-1163-CF6D-D801EF6DAB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2240B45-37FF-28D2-69C1-D8842A0F2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61B0F3-96B9-62B2-E1C5-4D3D4823B899}"/>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5" name="Footer Placeholder 4">
            <a:extLst>
              <a:ext uri="{FF2B5EF4-FFF2-40B4-BE49-F238E27FC236}">
                <a16:creationId xmlns:a16="http://schemas.microsoft.com/office/drawing/2014/main" id="{15DB3F67-E836-5AA2-B32D-A0C3A93330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11EEA5E-DC19-ABCD-6267-C545BA777197}"/>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1515107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11F1-D172-AE20-8D21-0A938E210E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E8E52B7-EB5E-AF2A-3525-5B4BBFD15A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6D7DCF-1783-47F8-CDB8-8B7167ECD0D8}"/>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5" name="Footer Placeholder 4">
            <a:extLst>
              <a:ext uri="{FF2B5EF4-FFF2-40B4-BE49-F238E27FC236}">
                <a16:creationId xmlns:a16="http://schemas.microsoft.com/office/drawing/2014/main" id="{F46968A7-C083-F20B-0369-2067E75DE5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255429C-96E8-1064-0F87-6D95D15F9384}"/>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1193712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A47F57-697A-B97E-DD3A-2910D126C5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73F252A-D3F9-0BB4-D962-668169761B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1B93D65-8824-8EBE-4CB8-E4D7750FE881}"/>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5" name="Footer Placeholder 4">
            <a:extLst>
              <a:ext uri="{FF2B5EF4-FFF2-40B4-BE49-F238E27FC236}">
                <a16:creationId xmlns:a16="http://schemas.microsoft.com/office/drawing/2014/main" id="{2A1EA1BA-06A5-9F5B-136C-80EDFD72EB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63C8CA-61F8-0704-0F6E-DDDD2B9987DD}"/>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3159279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0CDE-F21A-AC1C-7DD9-906370B0FA0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139EE0-A89B-B238-94A4-DB32BBD14E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6BAB674-71DE-8BA7-9D0E-C99F6B3C0FBD}"/>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5" name="Footer Placeholder 4">
            <a:extLst>
              <a:ext uri="{FF2B5EF4-FFF2-40B4-BE49-F238E27FC236}">
                <a16:creationId xmlns:a16="http://schemas.microsoft.com/office/drawing/2014/main" id="{8B72554B-0ACB-E334-5BBE-7A83BFE374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F062A5-E36B-5C05-6C36-F8372F2C1694}"/>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259026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CC90-B089-5E25-D480-B40D5123BF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671185-327E-E435-EB8B-F143CAF78D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DDF86-F686-ACE8-6852-5CEADD9A2870}"/>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5" name="Footer Placeholder 4">
            <a:extLst>
              <a:ext uri="{FF2B5EF4-FFF2-40B4-BE49-F238E27FC236}">
                <a16:creationId xmlns:a16="http://schemas.microsoft.com/office/drawing/2014/main" id="{8558F106-1FED-5AA1-CFDF-7FE2105071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D45F0D7-F550-D351-1F6B-36B665CA0CDC}"/>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2554072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98191-3055-3CE7-ABAB-BF52255689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B07F01E-C1BB-CFE3-1062-5A8CAD20F5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90F16ED-635D-3C12-AE3C-37A43EAF14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A80B84D-A3CA-9B7E-B7BB-4C18C18121B2}"/>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6" name="Footer Placeholder 5">
            <a:extLst>
              <a:ext uri="{FF2B5EF4-FFF2-40B4-BE49-F238E27FC236}">
                <a16:creationId xmlns:a16="http://schemas.microsoft.com/office/drawing/2014/main" id="{05881B66-06CA-0AE9-B95B-21A45DC5B3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B7665D-74F3-FC85-8C37-77F440223274}"/>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223167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1306E-11E1-8AB1-AF32-6F074D3C851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38E7AAE-4628-F916-89C8-10A970EC98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D7C0B7-4F02-5995-1FB1-8FB2DD12598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504026-A61A-C06F-3EA6-94F595A473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CFF7FD0-380B-75A4-D9B0-F7EBC341DD0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0AA233-A9EB-E98D-4DDF-BC4B72808326}"/>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8" name="Footer Placeholder 7">
            <a:extLst>
              <a:ext uri="{FF2B5EF4-FFF2-40B4-BE49-F238E27FC236}">
                <a16:creationId xmlns:a16="http://schemas.microsoft.com/office/drawing/2014/main" id="{755E8074-1361-E322-F42C-F5D71409910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6B9FECA-EE46-D87A-F259-E8022C3628B1}"/>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189186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92FB-DA41-9013-AE3A-5882CEEE8B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A2620A1-C0CA-1D0E-E85E-5C1326F8CB80}"/>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4" name="Footer Placeholder 3">
            <a:extLst>
              <a:ext uri="{FF2B5EF4-FFF2-40B4-BE49-F238E27FC236}">
                <a16:creationId xmlns:a16="http://schemas.microsoft.com/office/drawing/2014/main" id="{763BD8B1-5363-075D-CDCC-8CAC0A6A78E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6E4555F-1DC7-94CF-74D7-21521EE9398A}"/>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424315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497F04-5F5B-E4F7-0A48-A1FBAC01C3C4}"/>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3" name="Footer Placeholder 2">
            <a:extLst>
              <a:ext uri="{FF2B5EF4-FFF2-40B4-BE49-F238E27FC236}">
                <a16:creationId xmlns:a16="http://schemas.microsoft.com/office/drawing/2014/main" id="{3EDCC3BA-DF88-8CE4-AB31-983A3C796AD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17982A-25A2-0FA2-0BC4-48C8775F8459}"/>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281819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17936-1384-3D53-34C7-E638688EFD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4108029-8ADE-BDA5-4C8D-31C36155648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D6CB47A-C96A-8918-E1EB-9A8DBEC727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65CB0D-C5CF-96B6-5923-222D7E403E92}"/>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6" name="Footer Placeholder 5">
            <a:extLst>
              <a:ext uri="{FF2B5EF4-FFF2-40B4-BE49-F238E27FC236}">
                <a16:creationId xmlns:a16="http://schemas.microsoft.com/office/drawing/2014/main" id="{C9A0E17E-D21B-9F95-DB42-019C9AB18C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31A4E0-3F3F-3857-C2B7-EEDD3DF99CB1}"/>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2979869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EDF05-F2AE-B072-8E2E-CB4CF5B08F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20EF8F1-DFA6-282F-E8CD-83826A12E4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dirty="0"/>
          </a:p>
        </p:txBody>
      </p:sp>
      <p:sp>
        <p:nvSpPr>
          <p:cNvPr id="4" name="Text Placeholder 3">
            <a:extLst>
              <a:ext uri="{FF2B5EF4-FFF2-40B4-BE49-F238E27FC236}">
                <a16:creationId xmlns:a16="http://schemas.microsoft.com/office/drawing/2014/main" id="{85808D68-B430-9A5B-4A9B-8549EA20A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002EBD-67C3-A4B8-A83C-896997C53EB8}"/>
              </a:ext>
            </a:extLst>
          </p:cNvPr>
          <p:cNvSpPr>
            <a:spLocks noGrp="1"/>
          </p:cNvSpPr>
          <p:nvPr>
            <p:ph type="dt" sz="half" idx="10"/>
          </p:nvPr>
        </p:nvSpPr>
        <p:spPr/>
        <p:txBody>
          <a:bodyPr/>
          <a:lstStyle/>
          <a:p>
            <a:fld id="{4994CE30-7D40-4BC0-BA0D-56C992D5B4BD}" type="datetimeFigureOut">
              <a:rPr lang="en-GB" smtClean="0"/>
              <a:pPr/>
              <a:t>16/01/2024</a:t>
            </a:fld>
            <a:endParaRPr lang="en-GB"/>
          </a:p>
        </p:txBody>
      </p:sp>
      <p:sp>
        <p:nvSpPr>
          <p:cNvPr id="6" name="Footer Placeholder 5">
            <a:extLst>
              <a:ext uri="{FF2B5EF4-FFF2-40B4-BE49-F238E27FC236}">
                <a16:creationId xmlns:a16="http://schemas.microsoft.com/office/drawing/2014/main" id="{92B00B68-5333-C602-6799-3D1B2E434B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4925F4-1AF9-E8B5-0534-4714B5FAF5DD}"/>
              </a:ext>
            </a:extLst>
          </p:cNvPr>
          <p:cNvSpPr>
            <a:spLocks noGrp="1"/>
          </p:cNvSpPr>
          <p:nvPr>
            <p:ph type="sldNum" sz="quarter" idx="12"/>
          </p:nvPr>
        </p:nvSpPr>
        <p:spPr/>
        <p:txBody>
          <a:bodyPr/>
          <a:lstStyle/>
          <a:p>
            <a:fld id="{1BCD3F7E-62B3-4FB9-95CE-D1B0CC271B85}" type="slidenum">
              <a:rPr lang="en-GB" smtClean="0"/>
              <a:pPr/>
              <a:t>‹#›</a:t>
            </a:fld>
            <a:endParaRPr lang="en-GB"/>
          </a:p>
        </p:txBody>
      </p:sp>
    </p:spTree>
    <p:extLst>
      <p:ext uri="{BB962C8B-B14F-4D97-AF65-F5344CB8AC3E}">
        <p14:creationId xmlns:p14="http://schemas.microsoft.com/office/powerpoint/2010/main" val="58284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09843D-C7AC-7DCA-D2A1-30C29BBAB6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2A0867-11DA-F019-8907-1B3D8BD7C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0DD53F-CA45-CCAE-9ADB-5B0F61393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4CE30-7D40-4BC0-BA0D-56C992D5B4BD}" type="datetimeFigureOut">
              <a:rPr lang="en-GB" smtClean="0"/>
              <a:pPr/>
              <a:t>16/01/2024</a:t>
            </a:fld>
            <a:endParaRPr lang="en-GB"/>
          </a:p>
        </p:txBody>
      </p:sp>
      <p:sp>
        <p:nvSpPr>
          <p:cNvPr id="5" name="Footer Placeholder 4">
            <a:extLst>
              <a:ext uri="{FF2B5EF4-FFF2-40B4-BE49-F238E27FC236}">
                <a16:creationId xmlns:a16="http://schemas.microsoft.com/office/drawing/2014/main" id="{1C91FF70-F320-3E09-D811-B610D38CEA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99947EA-7073-9466-0549-46E86F1C89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CD3F7E-62B3-4FB9-95CE-D1B0CC271B85}" type="slidenum">
              <a:rPr lang="en-GB" smtClean="0"/>
              <a:pPr/>
              <a:t>‹#›</a:t>
            </a:fld>
            <a:endParaRPr lang="en-GB"/>
          </a:p>
        </p:txBody>
      </p:sp>
    </p:spTree>
    <p:extLst>
      <p:ext uri="{BB962C8B-B14F-4D97-AF65-F5344CB8AC3E}">
        <p14:creationId xmlns:p14="http://schemas.microsoft.com/office/powerpoint/2010/main" val="6885028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normAutofit fontScale="90000"/>
          </a:bodyPr>
          <a:lstStyle/>
          <a:p>
            <a:r>
              <a:rPr lang="en-GB" dirty="0"/>
              <a:t>PROJECT TITLE : </a:t>
            </a:r>
            <a:r>
              <a:rPr lang="en-US" dirty="0"/>
              <a:t>EFFICIENCY METER</a:t>
            </a:r>
            <a:endParaRPr lang="en-GB" dirty="0"/>
          </a:p>
        </p:txBody>
      </p:sp>
      <p:sp>
        <p:nvSpPr>
          <p:cNvPr id="3" name="Subtitle 2"/>
          <p:cNvSpPr>
            <a:spLocks noGrp="1"/>
          </p:cNvSpPr>
          <p:nvPr>
            <p:ph type="subTitle" idx="1"/>
          </p:nvPr>
        </p:nvSpPr>
        <p:spPr>
          <a:xfrm>
            <a:off x="790469" y="2721956"/>
            <a:ext cx="3970594" cy="552184"/>
          </a:xfrm>
        </p:spPr>
        <p:txBody>
          <a:bodyPr/>
          <a:lstStyle/>
          <a:p>
            <a:pPr algn="l"/>
            <a:r>
              <a:rPr lang="en-GB" dirty="0"/>
              <a:t>Batch Number: 37</a:t>
            </a:r>
          </a:p>
          <a:p>
            <a:pPr algn="l"/>
            <a:endParaRPr lang="en-GB" dirty="0"/>
          </a:p>
        </p:txBody>
      </p:sp>
      <p:graphicFrame>
        <p:nvGraphicFramePr>
          <p:cNvPr id="4" name="Table 3"/>
          <p:cNvGraphicFramePr>
            <a:graphicFrameLocks noGrp="1"/>
          </p:cNvGraphicFramePr>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extLst>
                    <a:ext uri="{9D8B030D-6E8A-4147-A177-3AD203B41FA5}">
                      <a16:colId xmlns:a16="http://schemas.microsoft.com/office/drawing/2014/main" val="3331634959"/>
                    </a:ext>
                  </a:extLst>
                </a:gridCol>
                <a:gridCol w="3333666">
                  <a:extLst>
                    <a:ext uri="{9D8B030D-6E8A-4147-A177-3AD203B41FA5}">
                      <a16:colId xmlns:a16="http://schemas.microsoft.com/office/drawing/2014/main" val="2054911721"/>
                    </a:ext>
                  </a:extLst>
                </a:gridCol>
              </a:tblGrid>
              <a:tr h="370840">
                <a:tc>
                  <a:txBody>
                    <a:bodyPr/>
                    <a:lstStyle/>
                    <a:p>
                      <a:pPr algn="ctr"/>
                      <a:r>
                        <a:rPr lang="en-GB" b="1" dirty="0">
                          <a:solidFill>
                            <a:schemeClr val="tx2">
                              <a:lumMod val="75000"/>
                            </a:schemeClr>
                          </a:solidFill>
                        </a:rPr>
                        <a:t>Roll Number</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a:solidFill>
                            <a:schemeClr val="tx2">
                              <a:lumMod val="75000"/>
                            </a:schemeClr>
                          </a:solidFill>
                        </a:rPr>
                        <a:t>Student Name</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854405261"/>
                  </a:ext>
                </a:extLst>
              </a:tr>
              <a:tr h="370840">
                <a:tc>
                  <a:txBody>
                    <a:bodyPr/>
                    <a:lstStyle/>
                    <a:p>
                      <a:pPr algn="ctr"/>
                      <a:r>
                        <a:rPr lang="en-GB" dirty="0"/>
                        <a:t>20201CIT0081</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a:t>KARTHIK R</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83651183"/>
                  </a:ext>
                </a:extLst>
              </a:tr>
              <a:tr h="370840">
                <a:tc>
                  <a:txBody>
                    <a:bodyPr/>
                    <a:lstStyle/>
                    <a:p>
                      <a:pPr algn="ctr"/>
                      <a:r>
                        <a:rPr lang="en-GB" dirty="0"/>
                        <a:t>20201CIT0086</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a:t>RAJASHREE C</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653141741"/>
                  </a:ext>
                </a:extLst>
              </a:tr>
              <a:tr h="370840">
                <a:tc>
                  <a:txBody>
                    <a:bodyPr/>
                    <a:lstStyle/>
                    <a:p>
                      <a:pPr algn="ctr"/>
                      <a:r>
                        <a:rPr lang="en-GB" dirty="0"/>
                        <a:t>20201CIT0108</a:t>
                      </a: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dirty="0"/>
                        <a:t>ANKITH SHARMA M</a:t>
                      </a:r>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99541891"/>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7888934"/>
                  </a:ext>
                </a:extLst>
              </a:tr>
              <a:tr h="370840">
                <a:tc>
                  <a:txBody>
                    <a:bodyPr/>
                    <a:lstStyle/>
                    <a:p>
                      <a:pPr algn="ctr"/>
                      <a:endParaRPr lang="en-GB"/>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p>
                  </a:txBody>
                  <a:tcPr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080820719"/>
                  </a:ext>
                </a:extLst>
              </a:tr>
            </a:tbl>
          </a:graphicData>
        </a:graphic>
      </p:graphicFrame>
      <p:sp>
        <p:nvSpPr>
          <p:cNvPr id="5" name="Subtitle 2"/>
          <p:cNvSpPr txBox="1">
            <a:spLocks/>
          </p:cNvSpPr>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Under the Supervision of,</a:t>
            </a:r>
          </a:p>
          <a:p>
            <a:endParaRPr lang="en-GB" dirty="0"/>
          </a:p>
          <a:p>
            <a:pPr algn="l"/>
            <a:r>
              <a:rPr lang="en-GB" sz="1700" dirty="0"/>
              <a:t>Ms. STERLIN MINISH T N</a:t>
            </a:r>
          </a:p>
          <a:p>
            <a:pPr algn="l"/>
            <a:r>
              <a:rPr lang="en-GB" sz="1700"/>
              <a:t> Assistant </a:t>
            </a:r>
            <a:r>
              <a:rPr lang="en-GB" sz="1700" dirty="0"/>
              <a:t>Professor</a:t>
            </a:r>
          </a:p>
          <a:p>
            <a:pPr algn="l"/>
            <a:r>
              <a:rPr lang="en-GB" sz="1700" dirty="0"/>
              <a:t>School of Computer Science &amp; Engineering</a:t>
            </a:r>
          </a:p>
          <a:p>
            <a:pPr algn="l"/>
            <a:r>
              <a:rPr lang="en-GB" sz="1700" dirty="0"/>
              <a:t>Presidency University</a:t>
            </a:r>
          </a:p>
          <a:p>
            <a:pPr algn="l"/>
            <a:endParaRPr lang="en-GB" dirty="0"/>
          </a:p>
        </p:txBody>
      </p:sp>
      <p:sp>
        <p:nvSpPr>
          <p:cNvPr id="6" name="Subtitle 2"/>
          <p:cNvSpPr txBox="1">
            <a:spLocks/>
          </p:cNvSpPr>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itchFamily="34" charset="0"/>
              <a:buNone/>
              <a:defRPr sz="2000" b="1" kern="1200">
                <a:solidFill>
                  <a:schemeClr val="tx2">
                    <a:lumMod val="75000"/>
                  </a:schemeClr>
                </a:solidFill>
                <a:latin typeface="Verdana" pitchFamily="34" charset="0"/>
                <a:ea typeface="Verdana" pitchFamily="34" charset="0"/>
                <a:cs typeface="Verdana" pitchFamily="34" charset="0"/>
              </a:defRPr>
            </a:lvl1pPr>
            <a:lvl2pPr marL="457200" indent="0" algn="ctr" defTabSz="914400" rtl="0" eaLnBrk="1" latinLnBrk="0" hangingPunct="1">
              <a:spcBef>
                <a:spcPct val="20000"/>
              </a:spcBef>
              <a:buFont typeface="Arial" pitchFamily="34" charset="0"/>
              <a:buNone/>
              <a:defRPr sz="2000" kern="1200">
                <a:solidFill>
                  <a:schemeClr val="tx1">
                    <a:tint val="75000"/>
                  </a:schemeClr>
                </a:solidFill>
                <a:latin typeface="Verdana" pitchFamily="34" charset="0"/>
                <a:ea typeface="Verdana" pitchFamily="34" charset="0"/>
                <a:cs typeface="Verdana" pitchFamily="34" charset="0"/>
              </a:defRPr>
            </a:lvl2pPr>
            <a:lvl3pPr marL="914400" indent="0" algn="ctr" defTabSz="914400" rtl="0" eaLnBrk="1" latinLnBrk="0" hangingPunct="1">
              <a:spcBef>
                <a:spcPct val="20000"/>
              </a:spcBef>
              <a:buFont typeface="Arial" pitchFamily="34" charset="0"/>
              <a:buNone/>
              <a:defRPr sz="1800" kern="1200">
                <a:solidFill>
                  <a:schemeClr val="tx1">
                    <a:tint val="75000"/>
                  </a:schemeClr>
                </a:solidFill>
                <a:latin typeface="Verdana" pitchFamily="34" charset="0"/>
                <a:ea typeface="Verdana" pitchFamily="34" charset="0"/>
                <a:cs typeface="Verdana"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Verdana" pitchFamily="34" charset="0"/>
                <a:ea typeface="Verdana" pitchFamily="34" charset="0"/>
                <a:cs typeface="Verdana"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GB" dirty="0"/>
              <a:t>PIP104 University Project-II</a:t>
            </a:r>
          </a:p>
          <a:p>
            <a:r>
              <a:rPr lang="en-GB" dirty="0"/>
              <a:t>FINAL Review</a:t>
            </a:r>
          </a:p>
        </p:txBody>
      </p:sp>
    </p:spTree>
    <p:extLst>
      <p:ext uri="{BB962C8B-B14F-4D97-AF65-F5344CB8AC3E}">
        <p14:creationId xmlns:p14="http://schemas.microsoft.com/office/powerpoint/2010/main" val="3040385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4508" y="440962"/>
            <a:ext cx="10515600" cy="4351338"/>
          </a:xfrm>
        </p:spPr>
        <p:txBody>
          <a:bodyPr>
            <a:normAutofit/>
          </a:bodyPr>
          <a:lstStyle/>
          <a:p>
            <a:pPr algn="just"/>
            <a:r>
              <a:rPr lang="en-IN" sz="1800" dirty="0">
                <a:latin typeface="Times New Roman" pitchFamily="18" charset="0"/>
                <a:cs typeface="Times New Roman" pitchFamily="18" charset="0"/>
              </a:rPr>
              <a:t>The project also focuses on implementing advanced analytics capabilities within the Resource Time Tracker. This involves employing machine learning, statistical analysis, and data visualization techniques to transform raw data into actionable insights. Time-series analysis is employed for pattern identification, while predictive </a:t>
            </a:r>
            <a:r>
              <a:rPr lang="en-IN" sz="1800" dirty="0" err="1">
                <a:latin typeface="Times New Roman" pitchFamily="18" charset="0"/>
                <a:cs typeface="Times New Roman" pitchFamily="18" charset="0"/>
              </a:rPr>
              <a:t>modeling</a:t>
            </a:r>
            <a:r>
              <a:rPr lang="en-IN" sz="1800" dirty="0">
                <a:latin typeface="Times New Roman" pitchFamily="18" charset="0"/>
                <a:cs typeface="Times New Roman" pitchFamily="18" charset="0"/>
              </a:rPr>
              <a:t> enables the forecasting of future resource trends. These analytics contribute to enhancing decision-making precision and agility within organizations.</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Furthermore, the project emphasizes enhancing decision-making precision and agility by providing decision-makers with customizable reporting and dashboards. The system aims to offer tailored insights into resource management, project performance, and cognitive workload analysis. Customizable reporting allows organizations to filter insights based on specific criteria, supporting decision-making precision. Additionally, integration with business intelligence tools facilitates a deeper understanding of the impact of resource management on overall organizational goals, enhancing decision-making agility within the larger context of business operations.</a:t>
            </a:r>
            <a:endParaRPr lang="en-GB" sz="1800" dirty="0">
              <a:latin typeface="Times New Roman" pitchFamily="18" charset="0"/>
              <a:cs typeface="Times New Roman" pitchFamily="18" charset="0"/>
            </a:endParaRPr>
          </a:p>
          <a:p>
            <a:endParaRPr lang="en-IN"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System Design &amp; Implementation</a:t>
            </a:r>
            <a:endParaRPr lang="en-GB" b="1" dirty="0"/>
          </a:p>
        </p:txBody>
      </p:sp>
      <p:sp>
        <p:nvSpPr>
          <p:cNvPr id="3" name="Content Placeholder 2"/>
          <p:cNvSpPr>
            <a:spLocks noGrp="1"/>
          </p:cNvSpPr>
          <p:nvPr>
            <p:ph idx="1"/>
          </p:nvPr>
        </p:nvSpPr>
        <p:spPr>
          <a:xfrm>
            <a:off x="864324" y="1276985"/>
            <a:ext cx="10683241" cy="4653552"/>
          </a:xfrm>
        </p:spPr>
        <p:txBody>
          <a:bodyPr>
            <a:noAutofit/>
          </a:bodyPr>
          <a:lstStyle/>
          <a:p>
            <a:pPr algn="just"/>
            <a:endParaRPr lang="en-IN" sz="1800" b="1" dirty="0">
              <a:latin typeface="Times New Roman" pitchFamily="18" charset="0"/>
              <a:cs typeface="Times New Roman" pitchFamily="18" charset="0"/>
            </a:endParaRPr>
          </a:p>
          <a:p>
            <a:pPr algn="just"/>
            <a:r>
              <a:rPr lang="en-IN" sz="1800" b="1" dirty="0">
                <a:latin typeface="Times New Roman" pitchFamily="18" charset="0"/>
                <a:cs typeface="Times New Roman" pitchFamily="18" charset="0"/>
              </a:rPr>
              <a:t>Interface Design:</a:t>
            </a:r>
          </a:p>
          <a:p>
            <a:pPr algn="just">
              <a:buNone/>
            </a:pPr>
            <a:r>
              <a:rPr lang="en-IN" sz="1800" dirty="0">
                <a:latin typeface="Times New Roman" pitchFamily="18" charset="0"/>
                <a:cs typeface="Times New Roman" pitchFamily="18" charset="0"/>
              </a:rPr>
              <a:t>	The user-centric Interface Design for the Resource Time Tracker focuses on creating an intuitive and engaging experience. Following minimalist principles, the design emphasizes clarity and simplicity in visual elements. Intuitive navigation ensures users can seamlessly move through the application, enhancing overall satisfaction. The responsive design caters to diverse devices, adapting dynamically for optimal viewing and interaction. The core functionality revolves around real-time entry and activity logging, featuring user-friendly forms and prompts. Task categorization mechanisms support granularity in time tracking, allowing users to categorize activities into macro and micro-tasks. The dashboard, a central component, provides insights into productivity trends and cognitive load indicators, enhancing the user's understanding of their work habits.</a:t>
            </a:r>
          </a:p>
          <a:p>
            <a:pPr algn="just"/>
            <a:endParaRPr lang="en-IN" sz="1800" dirty="0">
              <a:latin typeface="Times New Roman" pitchFamily="18" charset="0"/>
              <a:cs typeface="Times New Roman" pitchFamily="18" charset="0"/>
            </a:endParaRPr>
          </a:p>
          <a:p>
            <a:pPr algn="just"/>
            <a:r>
              <a:rPr lang="en-IN" sz="1800" b="1" dirty="0">
                <a:latin typeface="Times New Roman" pitchFamily="18" charset="0"/>
                <a:cs typeface="Times New Roman" pitchFamily="18" charset="0"/>
              </a:rPr>
              <a:t> Database Implementation:</a:t>
            </a:r>
          </a:p>
          <a:p>
            <a:pPr algn="just">
              <a:buNone/>
            </a:pPr>
            <a:r>
              <a:rPr lang="en-IN" sz="1800" dirty="0">
                <a:latin typeface="Times New Roman" pitchFamily="18" charset="0"/>
                <a:cs typeface="Times New Roman" pitchFamily="18" charset="0"/>
              </a:rPr>
              <a:t>	The Database Implementation adheres to a normalized relational schema, optimizing data storage and retrieval efficiency. The User Profiles Table captures essential user information, serving as the foundation for authentication and personalization. The Time Entries Table stores detailed records, including timestamps, task</a:t>
            </a:r>
            <a:endParaRPr lang="en-GB" sz="1800" dirty="0">
              <a:latin typeface="Times New Roman" pitchFamily="18" charset="0"/>
              <a:cs typeface="Times New Roman" pitchFamily="18" charset="0"/>
            </a:endParaRPr>
          </a:p>
        </p:txBody>
      </p:sp>
    </p:spTree>
    <p:extLst>
      <p:ext uri="{BB962C8B-B14F-4D97-AF65-F5344CB8AC3E}">
        <p14:creationId xmlns:p14="http://schemas.microsoft.com/office/powerpoint/2010/main" val="2314944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7307" y="245019"/>
            <a:ext cx="11780521" cy="5594077"/>
          </a:xfrm>
        </p:spPr>
        <p:txBody>
          <a:bodyPr>
            <a:noAutofit/>
          </a:bodyPr>
          <a:lstStyle/>
          <a:p>
            <a:pPr algn="just">
              <a:buNone/>
            </a:pPr>
            <a:r>
              <a:rPr lang="en-IN" sz="1800" dirty="0">
                <a:latin typeface="Times New Roman" pitchFamily="18" charset="0"/>
                <a:cs typeface="Times New Roman" pitchFamily="18" charset="0"/>
              </a:rPr>
              <a:t>	descriptions, and cognitive load indicators, providing granular data for analytics. Cloud-based storage integration ensures data accessibility, scalability, and fault tolerance. Database replication mechanisms maintain synchronized copies, enhancing system reliability. Encrypted data storage in the cloud addresses security concerns, aligning with industry best practices for data protection.</a:t>
            </a:r>
          </a:p>
          <a:p>
            <a:pPr algn="just"/>
            <a:endParaRPr lang="en-IN" sz="1800" dirty="0">
              <a:latin typeface="Times New Roman" pitchFamily="18" charset="0"/>
              <a:cs typeface="Times New Roman" pitchFamily="18" charset="0"/>
            </a:endParaRPr>
          </a:p>
          <a:p>
            <a:pPr algn="just"/>
            <a:r>
              <a:rPr lang="en-IN" sz="1800" b="1" dirty="0">
                <a:latin typeface="Times New Roman" pitchFamily="18" charset="0"/>
                <a:cs typeface="Times New Roman" pitchFamily="18" charset="0"/>
              </a:rPr>
              <a:t>Analytics Module:</a:t>
            </a:r>
          </a:p>
          <a:p>
            <a:pPr algn="just">
              <a:buNone/>
            </a:pPr>
            <a:r>
              <a:rPr lang="en-IN" sz="1800" dirty="0">
                <a:latin typeface="Times New Roman" pitchFamily="18" charset="0"/>
                <a:cs typeface="Times New Roman" pitchFamily="18" charset="0"/>
              </a:rPr>
              <a:t>	The Analytics Module employs advanced algorithms to transform raw time-tracking data into actionable insights. Time-series analysis identifies temporal patterns, contributing to dynamic resource management. Predictive </a:t>
            </a:r>
            <a:r>
              <a:rPr lang="en-IN" sz="1800" dirty="0" err="1">
                <a:latin typeface="Times New Roman" pitchFamily="18" charset="0"/>
                <a:cs typeface="Times New Roman" pitchFamily="18" charset="0"/>
              </a:rPr>
              <a:t>modeling</a:t>
            </a:r>
            <a:r>
              <a:rPr lang="en-IN" sz="1800" dirty="0">
                <a:latin typeface="Times New Roman" pitchFamily="18" charset="0"/>
                <a:cs typeface="Times New Roman" pitchFamily="18" charset="0"/>
              </a:rPr>
              <a:t> techniques forecast future trends based on historical data, empowering organizations with proactive decision-making capabilities. Customizable reporting and dashboards prioritize user accessibility, providing tailored insights. User-level dashboards empower individual resources to reflect on their work patterns. Project and team analytics support performance evaluations and workflow optimizations. Integration with business intelligence tools enhances the utility of analytics outputs, allowing organizations to merge time-tracking data with broader metrics for a holistic view of resource management.</a:t>
            </a:r>
          </a:p>
          <a:p>
            <a:pPr algn="just">
              <a:buNone/>
            </a:pPr>
            <a:r>
              <a:rPr lang="en-IN" sz="1800" dirty="0">
                <a:latin typeface="Times New Roman" pitchFamily="18" charset="0"/>
                <a:cs typeface="Times New Roman" pitchFamily="18" charset="0"/>
              </a:rPr>
              <a:t>	In summary, the Resource Time Tracker's implementation details showcase a user-centric interface, a robust database, and an analytics module that collectively aim to provide a comprehensive and efficient time-tracking solution for organizations. The integration of advanced features ensures adaptability, precision, and agility in resource management and decision-making processes.</a:t>
            </a:r>
            <a:endParaRPr lang="en-GB" sz="1800" dirty="0">
              <a:latin typeface="Times New Roman" pitchFamily="18" charset="0"/>
              <a:cs typeface="Times New Roman" pitchFamily="18" charset="0"/>
            </a:endParaRPr>
          </a:p>
          <a:p>
            <a:endParaRPr lang="en-IN"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43199" y="0"/>
            <a:ext cx="7119801" cy="5517016"/>
          </a:xfrm>
          <a:prstGeom prst="rect">
            <a:avLst/>
          </a:prstGeom>
        </p:spPr>
      </p:pic>
      <p:sp>
        <p:nvSpPr>
          <p:cNvPr id="5" name="TextBox 4"/>
          <p:cNvSpPr txBox="1"/>
          <p:nvPr/>
        </p:nvSpPr>
        <p:spPr>
          <a:xfrm>
            <a:off x="5447211" y="5525589"/>
            <a:ext cx="1715406" cy="369332"/>
          </a:xfrm>
          <a:prstGeom prst="rect">
            <a:avLst/>
          </a:prstGeom>
          <a:noFill/>
        </p:spPr>
        <p:txBody>
          <a:bodyPr wrap="none" rtlCol="0">
            <a:spAutoFit/>
          </a:bodyPr>
          <a:lstStyle/>
          <a:p>
            <a:r>
              <a:rPr lang="en-US" b="1" dirty="0">
                <a:latin typeface="Times New Roman" pitchFamily="18" charset="0"/>
                <a:cs typeface="Times New Roman" pitchFamily="18" charset="0"/>
              </a:rPr>
              <a:t>FLOWCHART</a:t>
            </a:r>
            <a:endParaRPr lang="en-IN" dirty="0">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Timeline of Project</a:t>
            </a:r>
          </a:p>
        </p:txBody>
      </p:sp>
      <p:sp>
        <p:nvSpPr>
          <p:cNvPr id="3" name="Content Placeholder 2"/>
          <p:cNvSpPr>
            <a:spLocks noGrp="1"/>
          </p:cNvSpPr>
          <p:nvPr>
            <p:ph idx="1"/>
          </p:nvPr>
        </p:nvSpPr>
        <p:spPr>
          <a:xfrm>
            <a:off x="535576" y="1290047"/>
            <a:ext cx="11273247" cy="4549049"/>
          </a:xfrm>
        </p:spPr>
        <p:txBody>
          <a:bodyPr>
            <a:noAutofit/>
          </a:bodyPr>
          <a:lstStyle/>
          <a:p>
            <a:pPr algn="just">
              <a:buNone/>
            </a:pPr>
            <a:endParaRPr lang="en-IN" sz="1800" dirty="0">
              <a:latin typeface="Times New Roman" pitchFamily="18" charset="0"/>
              <a:cs typeface="Times New Roman" pitchFamily="18" charset="0"/>
            </a:endParaRPr>
          </a:p>
          <a:p>
            <a:pPr algn="just"/>
            <a:r>
              <a:rPr lang="en-IN" sz="1800" b="1" dirty="0">
                <a:latin typeface="Times New Roman" pitchFamily="18" charset="0"/>
                <a:cs typeface="Times New Roman" pitchFamily="18" charset="0"/>
              </a:rPr>
              <a:t> Gantt Chart Overview:</a:t>
            </a:r>
          </a:p>
          <a:p>
            <a:pPr algn="just">
              <a:buNone/>
            </a:pPr>
            <a:r>
              <a:rPr lang="en-IN" sz="1800" dirty="0">
                <a:latin typeface="Times New Roman" pitchFamily="18" charset="0"/>
                <a:cs typeface="Times New Roman" pitchFamily="18" charset="0"/>
              </a:rPr>
              <a:t>	The execution timeline for the Resource Time Tracker project is meticulously presented through a Gantt Chart. This project management tool offers a visual representation of tasks, dependencies, and progress over time. Tasks are systematically identified, sequenced, and categorized into phases like Planning, Development, Testing, Deployment, and Maintenance. The Gantt Chart ensures a comprehensive view of the project's trajectory, aiding in effective planning and execution.</a:t>
            </a:r>
          </a:p>
          <a:p>
            <a:pPr algn="just"/>
            <a:endParaRPr lang="en-IN" sz="1800" dirty="0">
              <a:latin typeface="Times New Roman" pitchFamily="18" charset="0"/>
              <a:cs typeface="Times New Roman" pitchFamily="18" charset="0"/>
            </a:endParaRPr>
          </a:p>
          <a:p>
            <a:pPr algn="just"/>
            <a:r>
              <a:rPr lang="en-IN" sz="1800" b="1" dirty="0">
                <a:latin typeface="Times New Roman" pitchFamily="18" charset="0"/>
                <a:cs typeface="Times New Roman" pitchFamily="18" charset="0"/>
              </a:rPr>
              <a:t>Gantt Chart Components:</a:t>
            </a:r>
          </a:p>
          <a:p>
            <a:pPr algn="just">
              <a:buNone/>
            </a:pPr>
            <a:r>
              <a:rPr lang="en-IN" sz="1800" dirty="0">
                <a:latin typeface="Times New Roman" pitchFamily="18" charset="0"/>
                <a:cs typeface="Times New Roman" pitchFamily="18" charset="0"/>
              </a:rPr>
              <a:t>	Components of the Gantt Chart include task names and descriptions, start and end dates, and task assignees. Each task is clearly defined, providing a brief description of its objectives and deliverables. Start and end dates offer a timeline for task initiation and completion, aiding in tracking progress. Task assignees are identified to establish accountability and ensure a clear understanding of responsibilities.</a:t>
            </a:r>
          </a:p>
          <a:p>
            <a:pPr algn="just"/>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3677332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12192000" cy="5904411"/>
          </a:xfrm>
        </p:spPr>
        <p:txBody>
          <a:bodyPr>
            <a:noAutofit/>
          </a:bodyPr>
          <a:lstStyle/>
          <a:p>
            <a:pPr algn="just"/>
            <a:endParaRPr lang="en-IN" sz="1800" b="1" dirty="0">
              <a:latin typeface="Times New Roman" pitchFamily="18" charset="0"/>
              <a:cs typeface="Times New Roman" pitchFamily="18" charset="0"/>
            </a:endParaRPr>
          </a:p>
          <a:p>
            <a:pPr algn="just"/>
            <a:r>
              <a:rPr lang="en-IN" sz="1800" b="1" dirty="0">
                <a:latin typeface="Times New Roman" pitchFamily="18" charset="0"/>
                <a:cs typeface="Times New Roman" pitchFamily="18" charset="0"/>
              </a:rPr>
              <a:t>Milestones and Achievements:</a:t>
            </a:r>
          </a:p>
          <a:p>
            <a:pPr algn="just">
              <a:buNone/>
            </a:pPr>
            <a:r>
              <a:rPr lang="en-IN" sz="1800" dirty="0">
                <a:latin typeface="Times New Roman" pitchFamily="18" charset="0"/>
                <a:cs typeface="Times New Roman" pitchFamily="18" charset="0"/>
              </a:rPr>
              <a:t>	Milestones within the project serve as significant points of achievement and progress. Notable milestones include Project Initiation, marking the commencement of the project, and System Design Completion, signifying the detailed design specifications for the interface, database, and analytics modules. Each milestone is associated with specific deliverables, a review and approval process, and celebration events to acknowledge team efforts.</a:t>
            </a:r>
          </a:p>
          <a:p>
            <a:pPr algn="just"/>
            <a:r>
              <a:rPr lang="en-IN" sz="1800" b="1" dirty="0">
                <a:latin typeface="Times New Roman" pitchFamily="18" charset="0"/>
                <a:cs typeface="Times New Roman" pitchFamily="18" charset="0"/>
              </a:rPr>
              <a:t>Celebrating Achievements:</a:t>
            </a:r>
          </a:p>
          <a:p>
            <a:pPr algn="just">
              <a:buNone/>
            </a:pPr>
            <a:r>
              <a:rPr lang="en-IN" sz="1800" dirty="0">
                <a:latin typeface="Times New Roman" pitchFamily="18" charset="0"/>
                <a:cs typeface="Times New Roman" pitchFamily="18" charset="0"/>
              </a:rPr>
              <a:t>	Acknowledging achievements and celebrating milestones are crucial for team morale and motivation. Milestone celebrations include team recognition events where efforts, dedication, and collaboration are acknowledged. Stakeholder involvement in these events fosters a sense of shared achievement, reinforcing the project's significance within the organizational context.</a:t>
            </a:r>
          </a:p>
          <a:p>
            <a:pPr algn="just"/>
            <a:r>
              <a:rPr lang="en-IN" sz="1800" b="1" dirty="0">
                <a:latin typeface="Times New Roman" pitchFamily="18" charset="0"/>
                <a:cs typeface="Times New Roman" pitchFamily="18" charset="0"/>
              </a:rPr>
              <a:t>Timeline Monitoring and Adjustments</a:t>
            </a:r>
          </a:p>
          <a:p>
            <a:pPr algn="just">
              <a:buNone/>
            </a:pPr>
            <a:r>
              <a:rPr lang="en-IN" sz="1800" dirty="0">
                <a:latin typeface="Times New Roman" pitchFamily="18" charset="0"/>
                <a:cs typeface="Times New Roman" pitchFamily="18" charset="0"/>
              </a:rPr>
              <a:t>	Regular progress reviews are scheduled to assess task completion, identify challenges, and make necessary adjustments. Progress metrics, such as task completion percentages, inform decision-making on resource allocation and task prioritization. Contingency planning is implemented to address unforeseen challenges or delays, involving a proactive risk assessment process and mitigation strategies to ensure project resilience.</a:t>
            </a:r>
          </a:p>
          <a:p>
            <a:pPr algn="just">
              <a:buNone/>
            </a:pPr>
            <a:endParaRPr lang="en-IN" sz="1800" dirty="0">
              <a:latin typeface="Times New Roman" pitchFamily="18" charset="0"/>
              <a:cs typeface="Times New Roman" pitchFamily="18" charset="0"/>
            </a:endParaRPr>
          </a:p>
          <a:p>
            <a:pPr algn="just">
              <a:buNone/>
            </a:pPr>
            <a:r>
              <a:rPr lang="en-IN" sz="1800" dirty="0">
                <a:latin typeface="Times New Roman" pitchFamily="18" charset="0"/>
                <a:cs typeface="Times New Roman" pitchFamily="18" charset="0"/>
              </a:rPr>
              <a:t>	In conclusion, the Gantt Chart provides a dynamic and visual representation of the Resource Time Tracker project's execution plan. Milestones and celebrations contribute to team motivation, and regular monitoring ensures adaptability to changes, fostering successful project completion.</a:t>
            </a:r>
            <a:endParaRPr lang="en-GB" sz="1800" dirty="0">
              <a:latin typeface="Times New Roman" pitchFamily="18" charset="0"/>
              <a:cs typeface="Times New Roman" pitchFamily="18" charset="0"/>
            </a:endParaRPr>
          </a:p>
          <a:p>
            <a:pPr algn="just"/>
            <a:endParaRPr lang="en-IN"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1629" y="261257"/>
            <a:ext cx="10515600" cy="1325563"/>
          </a:xfrm>
        </p:spPr>
        <p:txBody>
          <a:bodyPr/>
          <a:lstStyle/>
          <a:p>
            <a:r>
              <a:rPr lang="en-GB" b="1" dirty="0"/>
              <a:t>Outcomes / Results Obtained</a:t>
            </a:r>
          </a:p>
        </p:txBody>
      </p:sp>
      <p:sp>
        <p:nvSpPr>
          <p:cNvPr id="3" name="Content Placeholder 2"/>
          <p:cNvSpPr>
            <a:spLocks noGrp="1"/>
          </p:cNvSpPr>
          <p:nvPr>
            <p:ph idx="1"/>
          </p:nvPr>
        </p:nvSpPr>
        <p:spPr>
          <a:xfrm>
            <a:off x="156754" y="1655808"/>
            <a:ext cx="11874137" cy="4522924"/>
          </a:xfrm>
        </p:spPr>
        <p:txBody>
          <a:bodyPr>
            <a:noAutofit/>
          </a:bodyPr>
          <a:lstStyle/>
          <a:p>
            <a:pPr algn="just"/>
            <a:r>
              <a:rPr lang="en-IN" sz="1800" dirty="0">
                <a:latin typeface="Times New Roman" pitchFamily="18" charset="0"/>
                <a:cs typeface="Times New Roman" pitchFamily="18" charset="0"/>
              </a:rPr>
              <a:t>The anticipated outcomes for a Time Tracking Web Tool encompass a comprehensive set of improvements designed to enhance organizational efficiency, productivity, and project management. Firstly, users can expect a substantial boost in productivity facilitated by improved time management capabilities. The Time Tracking Web Tool offers clearer visibility into tasks and facilitates streamlined workflows, empowering individuals and teams to make the most effective use of their time.</a:t>
            </a:r>
          </a:p>
          <a:p>
            <a:pPr algn="just"/>
            <a:r>
              <a:rPr lang="en-IN" sz="1800" dirty="0">
                <a:latin typeface="Times New Roman" pitchFamily="18" charset="0"/>
                <a:cs typeface="Times New Roman" pitchFamily="18" charset="0"/>
              </a:rPr>
              <a:t>Accurate project tracking stands as another significant outcome, providing a reliable means to monitor project timelines, milestones, and resource allocation. This precision contributes to more accurate project planning and execution, ultimately ensuring that projects are delivered on time and within scope. Moreover, organizations can achieve effective resource management by gaining detailed insights into how time is allocated across various tasks and projects. This understanding enables optimized resource allocation, directing teams towards high-priority tasks and enhancing overall project efficiency.</a:t>
            </a:r>
          </a:p>
          <a:p>
            <a:pPr algn="just"/>
            <a:r>
              <a:rPr lang="en-IN" sz="1800" dirty="0">
                <a:latin typeface="Times New Roman" pitchFamily="18" charset="0"/>
                <a:cs typeface="Times New Roman" pitchFamily="18" charset="0"/>
              </a:rPr>
              <a:t>Real-time monitoring is a key feature of the Time Tracking Web Tool, allowing stakeholders to track tasks and projects as they unfold. This capability enables prompt identification of potential delays and facilitates timely decision-making. The tool's data-driven approach is another significant outcome, generating comprehensive reports and analytics. Decision-makers can leverage these insights to make informed and strategic decisions, aligning project efforts with organizational goals. Overall, these anticipated outcomes collectively contribute to a more streamlined, collaborative, and effective approach to project management within the organization.</a:t>
            </a:r>
            <a:endParaRPr lang="en-GB" sz="1800" dirty="0">
              <a:latin typeface="Times New Roman" pitchFamily="18" charset="0"/>
              <a:cs typeface="Times New Roman" pitchFamily="18" charset="0"/>
            </a:endParaRPr>
          </a:p>
        </p:txBody>
      </p:sp>
    </p:spTree>
    <p:extLst>
      <p:ext uri="{BB962C8B-B14F-4D97-AF65-F5344CB8AC3E}">
        <p14:creationId xmlns:p14="http://schemas.microsoft.com/office/powerpoint/2010/main" val="1923928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8247" y="1110343"/>
            <a:ext cx="5820746" cy="3905793"/>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844938" y="1162594"/>
            <a:ext cx="3544388" cy="3971109"/>
          </a:xfrm>
          <a:prstGeom prst="rect">
            <a:avLst/>
          </a:prstGeom>
        </p:spPr>
      </p:pic>
      <p:sp>
        <p:nvSpPr>
          <p:cNvPr id="7" name="TextBox 6"/>
          <p:cNvSpPr txBox="1"/>
          <p:nvPr/>
        </p:nvSpPr>
        <p:spPr>
          <a:xfrm>
            <a:off x="2778826" y="5142017"/>
            <a:ext cx="1626920" cy="369332"/>
          </a:xfrm>
          <a:prstGeom prst="rect">
            <a:avLst/>
          </a:prstGeom>
          <a:noFill/>
        </p:spPr>
        <p:txBody>
          <a:bodyPr wrap="square" rtlCol="0">
            <a:spAutoFit/>
          </a:bodyPr>
          <a:lstStyle/>
          <a:p>
            <a:r>
              <a:rPr lang="en-IN" b="1" dirty="0">
                <a:latin typeface="Times New Roman" pitchFamily="18" charset="0"/>
                <a:cs typeface="Times New Roman" pitchFamily="18" charset="0"/>
              </a:rPr>
              <a:t>Login Page</a:t>
            </a:r>
          </a:p>
        </p:txBody>
      </p:sp>
      <p:sp>
        <p:nvSpPr>
          <p:cNvPr id="8" name="TextBox 7"/>
          <p:cNvSpPr txBox="1"/>
          <p:nvPr/>
        </p:nvSpPr>
        <p:spPr>
          <a:xfrm>
            <a:off x="7778336" y="5130140"/>
            <a:ext cx="1686297" cy="369332"/>
          </a:xfrm>
          <a:prstGeom prst="rect">
            <a:avLst/>
          </a:prstGeom>
          <a:noFill/>
        </p:spPr>
        <p:txBody>
          <a:bodyPr wrap="square" rtlCol="0">
            <a:spAutoFit/>
          </a:bodyPr>
          <a:lstStyle/>
          <a:p>
            <a:r>
              <a:rPr lang="en-IN" b="1" dirty="0">
                <a:latin typeface="Times New Roman" pitchFamily="18" charset="0"/>
                <a:cs typeface="Times New Roman" pitchFamily="18" charset="0"/>
              </a:rPr>
              <a:t>Signup Page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8195" y="391885"/>
            <a:ext cx="7236822" cy="4010841"/>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7454019" y="276273"/>
            <a:ext cx="4468531" cy="4737912"/>
          </a:xfrm>
          <a:prstGeom prst="rect">
            <a:avLst/>
          </a:prstGeom>
        </p:spPr>
      </p:pic>
      <p:sp>
        <p:nvSpPr>
          <p:cNvPr id="6" name="TextBox 5"/>
          <p:cNvSpPr txBox="1"/>
          <p:nvPr/>
        </p:nvSpPr>
        <p:spPr>
          <a:xfrm>
            <a:off x="2743199" y="4726380"/>
            <a:ext cx="1306768" cy="369332"/>
          </a:xfrm>
          <a:prstGeom prst="rect">
            <a:avLst/>
          </a:prstGeom>
          <a:noFill/>
        </p:spPr>
        <p:txBody>
          <a:bodyPr wrap="none" rtlCol="0">
            <a:spAutoFit/>
          </a:bodyPr>
          <a:lstStyle/>
          <a:p>
            <a:r>
              <a:rPr lang="en-IN" b="1" dirty="0">
                <a:latin typeface="Times New Roman" pitchFamily="18" charset="0"/>
                <a:cs typeface="Times New Roman" pitchFamily="18" charset="0"/>
              </a:rPr>
              <a:t>Home Page</a:t>
            </a:r>
          </a:p>
        </p:txBody>
      </p:sp>
      <p:sp>
        <p:nvSpPr>
          <p:cNvPr id="7" name="TextBox 6"/>
          <p:cNvSpPr txBox="1"/>
          <p:nvPr/>
        </p:nvSpPr>
        <p:spPr>
          <a:xfrm>
            <a:off x="9001497" y="5082640"/>
            <a:ext cx="1619033" cy="369332"/>
          </a:xfrm>
          <a:prstGeom prst="rect">
            <a:avLst/>
          </a:prstGeom>
          <a:noFill/>
        </p:spPr>
        <p:txBody>
          <a:bodyPr wrap="none" rtlCol="0">
            <a:spAutoFit/>
          </a:bodyPr>
          <a:lstStyle/>
          <a:p>
            <a:r>
              <a:rPr lang="en-IN" b="1" dirty="0">
                <a:latin typeface="Times New Roman" pitchFamily="18" charset="0"/>
                <a:cs typeface="Times New Roman" pitchFamily="18" charset="0"/>
              </a:rPr>
              <a:t>Manual Timer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9634" y="809897"/>
            <a:ext cx="5424994" cy="3997234"/>
          </a:xfrm>
          <a:prstGeom prst="rect">
            <a:avLst/>
          </a:prstGeom>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5865223" y="866093"/>
            <a:ext cx="6165668" cy="3941038"/>
          </a:xfrm>
          <a:prstGeom prst="rect">
            <a:avLst/>
          </a:prstGeom>
        </p:spPr>
      </p:pic>
      <p:sp>
        <p:nvSpPr>
          <p:cNvPr id="6" name="TextBox 5"/>
          <p:cNvSpPr txBox="1"/>
          <p:nvPr/>
        </p:nvSpPr>
        <p:spPr>
          <a:xfrm>
            <a:off x="2327563" y="5011387"/>
            <a:ext cx="1075936" cy="369332"/>
          </a:xfrm>
          <a:prstGeom prst="rect">
            <a:avLst/>
          </a:prstGeom>
          <a:noFill/>
        </p:spPr>
        <p:txBody>
          <a:bodyPr wrap="none" rtlCol="0">
            <a:spAutoFit/>
          </a:bodyPr>
          <a:lstStyle/>
          <a:p>
            <a:r>
              <a:rPr lang="en-IN" b="1" dirty="0">
                <a:latin typeface="Times New Roman" pitchFamily="18" charset="0"/>
                <a:cs typeface="Times New Roman" pitchFamily="18" charset="0"/>
              </a:rPr>
              <a:t>Analysis </a:t>
            </a:r>
          </a:p>
        </p:txBody>
      </p:sp>
      <p:sp>
        <p:nvSpPr>
          <p:cNvPr id="7" name="TextBox 6"/>
          <p:cNvSpPr txBox="1"/>
          <p:nvPr/>
        </p:nvSpPr>
        <p:spPr>
          <a:xfrm>
            <a:off x="8288977" y="5070764"/>
            <a:ext cx="2020746" cy="369332"/>
          </a:xfrm>
          <a:prstGeom prst="rect">
            <a:avLst/>
          </a:prstGeom>
          <a:noFill/>
        </p:spPr>
        <p:txBody>
          <a:bodyPr wrap="none" rtlCol="0">
            <a:spAutoFit/>
          </a:bodyPr>
          <a:lstStyle/>
          <a:p>
            <a:r>
              <a:rPr lang="en-IN" b="1" dirty="0">
                <a:latin typeface="Times New Roman" pitchFamily="18" charset="0"/>
                <a:cs typeface="Times New Roman" pitchFamily="18" charset="0"/>
              </a:rPr>
              <a:t>Firebase Database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Introduction</a:t>
            </a:r>
          </a:p>
        </p:txBody>
      </p:sp>
      <p:sp>
        <p:nvSpPr>
          <p:cNvPr id="3" name="Content Placeholder 2"/>
          <p:cNvSpPr>
            <a:spLocks noGrp="1"/>
          </p:cNvSpPr>
          <p:nvPr>
            <p:ph idx="1"/>
          </p:nvPr>
        </p:nvSpPr>
        <p:spPr/>
        <p:txBody>
          <a:bodyPr>
            <a:normAutofit fontScale="62500" lnSpcReduction="20000"/>
          </a:bodyPr>
          <a:lstStyle/>
          <a:p>
            <a:pPr algn="just">
              <a:buNone/>
            </a:pPr>
            <a:r>
              <a:rPr lang="en-IN" dirty="0">
                <a:latin typeface="Times New Roman" pitchFamily="18" charset="0"/>
                <a:cs typeface="Times New Roman" pitchFamily="18" charset="0"/>
              </a:rPr>
              <a:t>     In the rapidly evolving landscape of work, the Resource Time Tracker project responds to the need for a comprehensive tool in the face of technological advancements and remote work practices. The project addresses the challenge organizations face in monitoring and managing resource time, aiming to provide a systematic approach to capture, calculate, and analyze time spent on diverse professional activities. Its primary objectives include developing a user-friendly tool seamlessly integrated into professionals' workflows, implementing a centralized database for secure data storage, and introducing analytics functionalities for insightful reporting. The scope encompasses a thorough examination of time tracking for common professional activities, with a focus on a user-friendly interface and analytics generation. However, the project has limitations, such as no real-time tracking and no in-depth analysis of coding languages. The Resource Time Tracker adapts to the evolution of work practices, from the traditional office setting to the rise of remote work, providing insights into time allocation across different professional activities. Emphasizing the significance of time management, the project is rooted in the rationale of offering a holistic view of resource </a:t>
            </a:r>
            <a:r>
              <a:rPr lang="en-IN" dirty="0" err="1">
                <a:latin typeface="Times New Roman" pitchFamily="18" charset="0"/>
                <a:cs typeface="Times New Roman" pitchFamily="18" charset="0"/>
              </a:rPr>
              <a:t>behavior</a:t>
            </a:r>
            <a:r>
              <a:rPr lang="en-IN" dirty="0">
                <a:latin typeface="Times New Roman" pitchFamily="18" charset="0"/>
                <a:cs typeface="Times New Roman" pitchFamily="18" charset="0"/>
              </a:rPr>
              <a:t> and facilitating informed decision-making. Innovations include centralized data management and advanced analytics functionalities, distinguishing it from conventional time-tracking tools. Anticipated outcomes encompass improved resource allocation, identification of time-intensive processes, opportunities for optimization, and the cultivation of a culture of accountability. In conclusion, the Resource Time Tracker stands as an innovative solution poised to enhance organizational efficiency and resource productivity in the dynamic realm of modern work practices.</a:t>
            </a:r>
            <a:endParaRPr lang="en-GB" dirty="0">
              <a:latin typeface="Times New Roman" pitchFamily="18" charset="0"/>
              <a:cs typeface="Times New Roman" pitchFamily="18" charset="0"/>
            </a:endParaRP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Conclusion</a:t>
            </a:r>
          </a:p>
        </p:txBody>
      </p:sp>
      <p:sp>
        <p:nvSpPr>
          <p:cNvPr id="3" name="Content Placeholder 2"/>
          <p:cNvSpPr>
            <a:spLocks noGrp="1"/>
          </p:cNvSpPr>
          <p:nvPr>
            <p:ph idx="1"/>
          </p:nvPr>
        </p:nvSpPr>
        <p:spPr/>
        <p:txBody>
          <a:bodyPr>
            <a:normAutofit/>
          </a:bodyPr>
          <a:lstStyle/>
          <a:p>
            <a:pPr algn="just"/>
            <a:r>
              <a:rPr lang="en-IN" sz="1800" dirty="0">
                <a:latin typeface="Times New Roman" pitchFamily="18" charset="0"/>
                <a:cs typeface="Times New Roman" pitchFamily="18" charset="0"/>
              </a:rPr>
              <a:t>In conclusion, the implementation of the </a:t>
            </a:r>
            <a:r>
              <a:rPr lang="en-IN" sz="1800" dirty="0" err="1">
                <a:latin typeface="Times New Roman" pitchFamily="18" charset="0"/>
                <a:cs typeface="Times New Roman" pitchFamily="18" charset="0"/>
              </a:rPr>
              <a:t>React.js</a:t>
            </a:r>
            <a:r>
              <a:rPr lang="en-IN" sz="1800" dirty="0">
                <a:latin typeface="Times New Roman" pitchFamily="18" charset="0"/>
                <a:cs typeface="Times New Roman" pitchFamily="18" charset="0"/>
              </a:rPr>
              <a:t>-powered Resource Time Tracker has provided valuable insights into resource time management within the organization. The findings encompass a detailed understanding of time allocation patterns, identification of most time-consuming activities, and a nuanced analysis of project-based efficiency. Leveraging React.js components, the system has demonstrated its effectiveness, with positive indicators of user satisfaction, accurate data capture, and enhanced decision-making precision.</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Moving forward, the organizational implications are significant, offering opportunities to refine resource allocation strategies and optimize project workflows. The iterative development of the system should prioritize continuous user feedback incorporation, ensuring ongoing user training and support, and refining algorithms based on evolving needs. The future development roadmap suggests considerations for integrating emerging technologies, expanding analytical capabilities, and addressing ethical considerations related to data privacy. Collaboration with stakeholders remains a key focus, emphasizing the importance of ongoing communication to align the </a:t>
            </a:r>
            <a:r>
              <a:rPr lang="en-IN" sz="1800" dirty="0" err="1">
                <a:latin typeface="Times New Roman" pitchFamily="18" charset="0"/>
                <a:cs typeface="Times New Roman" pitchFamily="18" charset="0"/>
              </a:rPr>
              <a:t>React.js</a:t>
            </a:r>
            <a:r>
              <a:rPr lang="en-IN" sz="1800" dirty="0">
                <a:latin typeface="Times New Roman" pitchFamily="18" charset="0"/>
                <a:cs typeface="Times New Roman" pitchFamily="18" charset="0"/>
              </a:rPr>
              <a:t>-powered Resource Time Tracker with organizational goals.</a:t>
            </a:r>
            <a:endParaRPr lang="en-GB" sz="1800" dirty="0">
              <a:latin typeface="Times New Roman" pitchFamily="18" charset="0"/>
              <a:cs typeface="Times New Roman" pitchFamily="18" charset="0"/>
            </a:endParaRPr>
          </a:p>
        </p:txBody>
      </p:sp>
    </p:spTree>
    <p:extLst>
      <p:ext uri="{BB962C8B-B14F-4D97-AF65-F5344CB8AC3E}">
        <p14:creationId xmlns:p14="http://schemas.microsoft.com/office/powerpoint/2010/main" val="223857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References</a:t>
            </a:r>
          </a:p>
        </p:txBody>
      </p:sp>
      <p:sp>
        <p:nvSpPr>
          <p:cNvPr id="3" name="Content Placeholder 2"/>
          <p:cNvSpPr>
            <a:spLocks noGrp="1"/>
          </p:cNvSpPr>
          <p:nvPr>
            <p:ph idx="1"/>
          </p:nvPr>
        </p:nvSpPr>
        <p:spPr>
          <a:xfrm>
            <a:off x="838200" y="1420677"/>
            <a:ext cx="10515600" cy="4351338"/>
          </a:xfrm>
        </p:spPr>
        <p:txBody>
          <a:bodyPr>
            <a:noAutofit/>
          </a:bodyPr>
          <a:lstStyle/>
          <a:p>
            <a:pPr algn="just">
              <a:lnSpc>
                <a:spcPct val="100000"/>
              </a:lnSpc>
            </a:pPr>
            <a:r>
              <a:rPr lang="en-US" sz="1800" b="1" dirty="0">
                <a:latin typeface="Times New Roman" pitchFamily="18" charset="0"/>
                <a:cs typeface="Times New Roman" pitchFamily="18" charset="0"/>
              </a:rPr>
              <a:t>[1] </a:t>
            </a:r>
            <a:r>
              <a:rPr lang="en-US" sz="1800" b="1" dirty="0" err="1">
                <a:latin typeface="Times New Roman" pitchFamily="18" charset="0"/>
                <a:cs typeface="Times New Roman" pitchFamily="18" charset="0"/>
              </a:rPr>
              <a:t>Ariponnammal</a:t>
            </a:r>
            <a:r>
              <a:rPr lang="en-US" sz="1800" b="1" dirty="0">
                <a:latin typeface="Times New Roman" pitchFamily="18" charset="0"/>
                <a:cs typeface="Times New Roman" pitchFamily="18" charset="0"/>
              </a:rPr>
              <a:t>, S. and </a:t>
            </a:r>
            <a:r>
              <a:rPr lang="en-US" sz="1800" b="1" dirty="0" err="1">
                <a:latin typeface="Times New Roman" pitchFamily="18" charset="0"/>
                <a:cs typeface="Times New Roman" pitchFamily="18" charset="0"/>
              </a:rPr>
              <a:t>Natarajan</a:t>
            </a:r>
            <a:r>
              <a:rPr lang="en-US" sz="1800" b="1" dirty="0">
                <a:latin typeface="Times New Roman" pitchFamily="18" charset="0"/>
                <a:cs typeface="Times New Roman" pitchFamily="18" charset="0"/>
              </a:rPr>
              <a:t>, S. (2020) 'Enhancing Resource Time Management.</a:t>
            </a:r>
            <a:endParaRPr lang="en-IN" sz="1800" dirty="0">
              <a:latin typeface="Times New Roman" pitchFamily="18" charset="0"/>
              <a:cs typeface="Times New Roman" pitchFamily="18" charset="0"/>
            </a:endParaRPr>
          </a:p>
          <a:p>
            <a:pPr algn="just">
              <a:lnSpc>
                <a:spcPct val="100000"/>
              </a:lnSpc>
            </a:pPr>
            <a:r>
              <a:rPr lang="en-US" sz="1800" b="1" dirty="0">
                <a:latin typeface="Times New Roman" pitchFamily="18" charset="0"/>
                <a:cs typeface="Times New Roman" pitchFamily="18" charset="0"/>
              </a:rPr>
              <a:t>[2] Barnard, R.W. and Kellogg, C. (2021) 'Time-Driven Productivity.</a:t>
            </a:r>
            <a:endParaRPr lang="en-IN" sz="1800" dirty="0">
              <a:latin typeface="Times New Roman" pitchFamily="18" charset="0"/>
              <a:cs typeface="Times New Roman" pitchFamily="18" charset="0"/>
            </a:endParaRPr>
          </a:p>
          <a:p>
            <a:pPr algn="just">
              <a:lnSpc>
                <a:spcPct val="100000"/>
              </a:lnSpc>
            </a:pPr>
            <a:r>
              <a:rPr lang="en-US" sz="1800" b="1" dirty="0">
                <a:latin typeface="Times New Roman" pitchFamily="18" charset="0"/>
                <a:cs typeface="Times New Roman" pitchFamily="18" charset="0"/>
              </a:rPr>
              <a:t>[3] Shin, K.G. and </a:t>
            </a:r>
            <a:r>
              <a:rPr lang="en-US" sz="1800" b="1" dirty="0" err="1">
                <a:latin typeface="Times New Roman" pitchFamily="18" charset="0"/>
                <a:cs typeface="Times New Roman" pitchFamily="18" charset="0"/>
              </a:rPr>
              <a:t>Mckay</a:t>
            </a:r>
            <a:r>
              <a:rPr lang="en-US" sz="1800" b="1" dirty="0">
                <a:latin typeface="Times New Roman" pitchFamily="18" charset="0"/>
                <a:cs typeface="Times New Roman" pitchFamily="18" charset="0"/>
              </a:rPr>
              <a:t>, N.D. (2022) 'Innovations in Time Control.</a:t>
            </a:r>
            <a:r>
              <a:rPr lang="en-US" sz="1800" dirty="0">
                <a:latin typeface="Times New Roman" pitchFamily="18" charset="0"/>
                <a:cs typeface="Times New Roman" pitchFamily="18" charset="0"/>
              </a:rPr>
              <a:t>		</a:t>
            </a:r>
            <a:endParaRPr lang="en-IN" sz="1800" dirty="0">
              <a:latin typeface="Times New Roman" pitchFamily="18" charset="0"/>
              <a:cs typeface="Times New Roman" pitchFamily="18" charset="0"/>
            </a:endParaRPr>
          </a:p>
          <a:p>
            <a:pPr algn="just">
              <a:lnSpc>
                <a:spcPct val="100000"/>
              </a:lnSpc>
            </a:pPr>
            <a:r>
              <a:rPr lang="en-US" sz="1800" b="1" dirty="0">
                <a:latin typeface="Times New Roman" pitchFamily="18" charset="0"/>
                <a:cs typeface="Times New Roman" pitchFamily="18" charset="0"/>
              </a:rPr>
              <a:t>[4] Advanced web analytics tool for mouse tracking and real-time data processing, published on November 2017.By: Lukas </a:t>
            </a:r>
            <a:r>
              <a:rPr lang="en-US" sz="1800" b="1" dirty="0" err="1">
                <a:latin typeface="Times New Roman" pitchFamily="18" charset="0"/>
                <a:cs typeface="Times New Roman" pitchFamily="18" charset="0"/>
              </a:rPr>
              <a:t>Cegan</a:t>
            </a:r>
            <a:r>
              <a:rPr lang="en-US" sz="1800" b="1" dirty="0">
                <a:latin typeface="Times New Roman" pitchFamily="18" charset="0"/>
                <a:cs typeface="Times New Roman" pitchFamily="18" charset="0"/>
              </a:rPr>
              <a:t> and </a:t>
            </a:r>
            <a:r>
              <a:rPr lang="en-US" sz="1800" b="1" dirty="0" err="1">
                <a:latin typeface="Times New Roman" pitchFamily="18" charset="0"/>
                <a:cs typeface="Times New Roman" pitchFamily="18" charset="0"/>
              </a:rPr>
              <a:t>Petr</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Filip</a:t>
            </a:r>
            <a:r>
              <a:rPr lang="en-US" sz="1800" b="1" dirty="0">
                <a:latin typeface="Times New Roman" pitchFamily="18" charset="0"/>
                <a:cs typeface="Times New Roman" pitchFamily="18" charset="0"/>
              </a:rPr>
              <a:t>.</a:t>
            </a:r>
            <a:r>
              <a:rPr lang="en-US" sz="1800" dirty="0">
                <a:latin typeface="Times New Roman" pitchFamily="18" charset="0"/>
                <a:cs typeface="Times New Roman" pitchFamily="18" charset="0"/>
              </a:rPr>
              <a:t>		</a:t>
            </a:r>
            <a:endParaRPr lang="en-IN" sz="1800" dirty="0">
              <a:latin typeface="Times New Roman" pitchFamily="18" charset="0"/>
              <a:cs typeface="Times New Roman" pitchFamily="18" charset="0"/>
            </a:endParaRPr>
          </a:p>
          <a:p>
            <a:pPr algn="just">
              <a:lnSpc>
                <a:spcPct val="100000"/>
              </a:lnSpc>
            </a:pPr>
            <a:r>
              <a:rPr lang="en-US" sz="1800" b="1" dirty="0">
                <a:latin typeface="Times New Roman" pitchFamily="18" charset="0"/>
                <a:cs typeface="Times New Roman" pitchFamily="18" charset="0"/>
              </a:rPr>
              <a:t>[5] </a:t>
            </a:r>
            <a:r>
              <a:rPr lang="en-US" sz="1800" b="1" dirty="0" err="1">
                <a:latin typeface="Times New Roman" pitchFamily="18" charset="0"/>
                <a:cs typeface="Times New Roman" pitchFamily="18" charset="0"/>
              </a:rPr>
              <a:t>ASTrack</a:t>
            </a:r>
            <a:r>
              <a:rPr lang="en-US" sz="1800" b="1" dirty="0">
                <a:latin typeface="Times New Roman" pitchFamily="18" charset="0"/>
                <a:cs typeface="Times New Roman" pitchFamily="18" charset="0"/>
              </a:rPr>
              <a:t>: Automatic Detection and Removal of Web Tracking Code with Minimal Functionality Loss, published on January 2023</a:t>
            </a:r>
            <a:endParaRPr lang="en-IN" sz="1800" dirty="0">
              <a:latin typeface="Times New Roman" pitchFamily="18" charset="0"/>
              <a:cs typeface="Times New Roman" pitchFamily="18" charset="0"/>
            </a:endParaRPr>
          </a:p>
          <a:p>
            <a:pPr algn="just">
              <a:lnSpc>
                <a:spcPct val="100000"/>
              </a:lnSpc>
              <a:buNone/>
            </a:pPr>
            <a:r>
              <a:rPr lang="en-IN" sz="1800" b="1" dirty="0">
                <a:latin typeface="Times New Roman" pitchFamily="18" charset="0"/>
                <a:cs typeface="Times New Roman" pitchFamily="18" charset="0"/>
              </a:rPr>
              <a:t>	</a:t>
            </a:r>
            <a:r>
              <a:rPr lang="en-US" sz="1800" b="1" dirty="0">
                <a:latin typeface="Times New Roman" pitchFamily="18" charset="0"/>
                <a:cs typeface="Times New Roman" pitchFamily="18" charset="0"/>
              </a:rPr>
              <a:t>Authors: </a:t>
            </a:r>
            <a:r>
              <a:rPr lang="en-US" sz="1800" b="1" dirty="0" err="1">
                <a:latin typeface="Times New Roman" pitchFamily="18" charset="0"/>
                <a:cs typeface="Times New Roman" pitchFamily="18" charset="0"/>
              </a:rPr>
              <a:t>Ismael</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Castell-Uroz</a:t>
            </a:r>
            <a:r>
              <a:rPr lang="en-US" sz="1800" b="1" dirty="0">
                <a:latin typeface="Times New Roman" pitchFamily="18" charset="0"/>
                <a:cs typeface="Times New Roman" pitchFamily="18" charset="0"/>
              </a:rPr>
              <a:t>, Kensuke Fukuda, </a:t>
            </a:r>
            <a:r>
              <a:rPr lang="en-US" sz="1800" b="1" dirty="0" err="1">
                <a:latin typeface="Times New Roman" pitchFamily="18" charset="0"/>
                <a:cs typeface="Times New Roman" pitchFamily="18" charset="0"/>
              </a:rPr>
              <a:t>Pere</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Barlet-Ros</a:t>
            </a:r>
            <a:r>
              <a:rPr lang="en-US" sz="1800" b="1"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lnSpc>
                <a:spcPct val="100000"/>
              </a:lnSpc>
            </a:pPr>
            <a:r>
              <a:rPr lang="en-US" sz="1800" b="1" dirty="0">
                <a:latin typeface="Times New Roman" pitchFamily="18" charset="0"/>
                <a:cs typeface="Times New Roman" pitchFamily="18" charset="0"/>
              </a:rPr>
              <a:t>[6] Web-Based Item Tracking System Using RFID, published on September 2023 </a:t>
            </a:r>
            <a:endParaRPr lang="en-IN" sz="1800" dirty="0">
              <a:latin typeface="Times New Roman" pitchFamily="18" charset="0"/>
              <a:cs typeface="Times New Roman" pitchFamily="18" charset="0"/>
            </a:endParaRPr>
          </a:p>
          <a:p>
            <a:pPr algn="just">
              <a:lnSpc>
                <a:spcPct val="100000"/>
              </a:lnSpc>
              <a:buNone/>
            </a:pPr>
            <a:r>
              <a:rPr lang="en-US" sz="1800" b="1" dirty="0">
                <a:latin typeface="Times New Roman" pitchFamily="18" charset="0"/>
                <a:cs typeface="Times New Roman" pitchFamily="18" charset="0"/>
              </a:rPr>
              <a:t>	By: </a:t>
            </a:r>
            <a:r>
              <a:rPr lang="en-US" sz="1800" b="1" dirty="0" err="1">
                <a:latin typeface="Times New Roman" pitchFamily="18" charset="0"/>
                <a:cs typeface="Times New Roman" pitchFamily="18" charset="0"/>
              </a:rPr>
              <a:t>Azinurrachman</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Maulana</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Binus</a:t>
            </a:r>
            <a:r>
              <a:rPr lang="en-US" sz="1800" b="1" dirty="0">
                <a:latin typeface="Times New Roman" pitchFamily="18" charset="0"/>
                <a:cs typeface="Times New Roman" pitchFamily="18" charset="0"/>
              </a:rPr>
              <a:t> University, </a:t>
            </a:r>
            <a:r>
              <a:rPr lang="en-US" sz="1800" b="1" dirty="0" err="1">
                <a:latin typeface="Times New Roman" pitchFamily="18" charset="0"/>
                <a:cs typeface="Times New Roman" pitchFamily="18" charset="0"/>
              </a:rPr>
              <a:t>Siti</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Aisyah</a:t>
            </a:r>
            <a:r>
              <a:rPr lang="en-US" sz="1800" b="1" dirty="0">
                <a:latin typeface="Times New Roman" pitchFamily="18" charset="0"/>
                <a:cs typeface="Times New Roman" pitchFamily="18" charset="0"/>
              </a:rPr>
              <a:t> and </a:t>
            </a:r>
            <a:r>
              <a:rPr lang="en-US" sz="1800" b="1" dirty="0" err="1">
                <a:latin typeface="Times New Roman" pitchFamily="18" charset="0"/>
                <a:cs typeface="Times New Roman" pitchFamily="18" charset="0"/>
              </a:rPr>
              <a:t>Prasaja</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Wikanta</a:t>
            </a:r>
            <a:r>
              <a:rPr lang="en-US" sz="1800" b="1"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lnSpc>
                <a:spcPct val="100000"/>
              </a:lnSpc>
            </a:pPr>
            <a:endParaRPr lang="en-GB" sz="1800" dirty="0">
              <a:latin typeface="Times New Roman" pitchFamily="18" charset="0"/>
              <a:cs typeface="Times New Roman" pitchFamily="18" charset="0"/>
            </a:endParaRPr>
          </a:p>
        </p:txBody>
      </p:sp>
    </p:spTree>
    <p:extLst>
      <p:ext uri="{BB962C8B-B14F-4D97-AF65-F5344CB8AC3E}">
        <p14:creationId xmlns:p14="http://schemas.microsoft.com/office/powerpoint/2010/main" val="3613863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14837"/>
            <a:ext cx="10515600" cy="4351338"/>
          </a:xfrm>
        </p:spPr>
        <p:txBody>
          <a:bodyPr>
            <a:normAutofit/>
          </a:bodyPr>
          <a:lstStyle/>
          <a:p>
            <a:pPr algn="just">
              <a:lnSpc>
                <a:spcPct val="110000"/>
              </a:lnSpc>
            </a:pPr>
            <a:r>
              <a:rPr lang="en-US" sz="1800" b="1" dirty="0">
                <a:latin typeface="Times New Roman" pitchFamily="18" charset="0"/>
                <a:cs typeface="Times New Roman" pitchFamily="18" charset="0"/>
              </a:rPr>
              <a:t>[7] Tracking devices and physical performance analysis in team sports: a comprehensive framework for research—trends and future directions, published on November 2023.</a:t>
            </a:r>
            <a:endParaRPr lang="en-IN" sz="1800" dirty="0">
              <a:latin typeface="Times New Roman" pitchFamily="18" charset="0"/>
              <a:cs typeface="Times New Roman" pitchFamily="18" charset="0"/>
            </a:endParaRPr>
          </a:p>
          <a:p>
            <a:pPr algn="just">
              <a:lnSpc>
                <a:spcPct val="110000"/>
              </a:lnSpc>
              <a:buNone/>
            </a:pPr>
            <a:r>
              <a:rPr lang="en-US" sz="1800" b="1" dirty="0">
                <a:latin typeface="Times New Roman" pitchFamily="18" charset="0"/>
                <a:cs typeface="Times New Roman" pitchFamily="18" charset="0"/>
              </a:rPr>
              <a:t>	By: </a:t>
            </a:r>
            <a:r>
              <a:rPr lang="en-US" sz="1800" b="1" dirty="0" err="1">
                <a:latin typeface="Times New Roman" pitchFamily="18" charset="0"/>
                <a:cs typeface="Times New Roman" pitchFamily="18" charset="0"/>
              </a:rPr>
              <a:t>António</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FerrazP</a:t>
            </a:r>
            <a:r>
              <a:rPr lang="en-US" sz="1800" b="1" dirty="0">
                <a:latin typeface="Times New Roman" pitchFamily="18" charset="0"/>
                <a:cs typeface="Times New Roman" pitchFamily="18" charset="0"/>
              </a:rPr>
              <a:t>, Duarte-</a:t>
            </a:r>
            <a:r>
              <a:rPr lang="en-US" sz="1800" b="1" dirty="0" err="1">
                <a:latin typeface="Times New Roman" pitchFamily="18" charset="0"/>
                <a:cs typeface="Times New Roman" pitchFamily="18" charset="0"/>
              </a:rPr>
              <a:t>MendesJoão</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Valente</a:t>
            </a:r>
            <a:r>
              <a:rPr lang="en-US" sz="1800" b="1" dirty="0">
                <a:latin typeface="Times New Roman" pitchFamily="18" charset="0"/>
                <a:cs typeface="Times New Roman" pitchFamily="18" charset="0"/>
              </a:rPr>
              <a:t>-Dos-Santos and Hugo </a:t>
            </a:r>
            <a:r>
              <a:rPr lang="en-US" sz="1800" b="1" dirty="0" err="1">
                <a:latin typeface="Times New Roman" pitchFamily="18" charset="0"/>
                <a:cs typeface="Times New Roman" pitchFamily="18" charset="0"/>
              </a:rPr>
              <a:t>Sarmento</a:t>
            </a:r>
            <a:r>
              <a:rPr lang="en-US" sz="1800" b="1"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lnSpc>
                <a:spcPct val="110000"/>
              </a:lnSpc>
            </a:pPr>
            <a:r>
              <a:rPr lang="en-US" sz="1800" b="1" dirty="0">
                <a:latin typeface="Times New Roman" pitchFamily="18" charset="0"/>
                <a:cs typeface="Times New Roman" pitchFamily="18" charset="0"/>
              </a:rPr>
              <a:t>[8] Personal Knowledge Graphs (PKGs) Methodology, tools and applications, published on November 2022.</a:t>
            </a:r>
            <a:endParaRPr lang="en-IN" sz="1800" dirty="0">
              <a:latin typeface="Times New Roman" pitchFamily="18" charset="0"/>
              <a:cs typeface="Times New Roman" pitchFamily="18" charset="0"/>
            </a:endParaRPr>
          </a:p>
          <a:p>
            <a:pPr algn="just">
              <a:lnSpc>
                <a:spcPct val="110000"/>
              </a:lnSpc>
              <a:buNone/>
            </a:pPr>
            <a:r>
              <a:rPr lang="en-US" sz="1800" b="1" dirty="0">
                <a:latin typeface="Times New Roman" pitchFamily="18" charset="0"/>
                <a:cs typeface="Times New Roman" pitchFamily="18" charset="0"/>
              </a:rPr>
              <a:t>	By: Fernando Ortiz-</a:t>
            </a:r>
            <a:r>
              <a:rPr lang="en-US" sz="1800" b="1" dirty="0" err="1">
                <a:latin typeface="Times New Roman" pitchFamily="18" charset="0"/>
                <a:cs typeface="Times New Roman" pitchFamily="18" charset="0"/>
              </a:rPr>
              <a:t>Rodríguez</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Sanju</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Mishra</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Tiwari</a:t>
            </a:r>
            <a:r>
              <a:rPr lang="en-US" sz="1800" b="1" dirty="0">
                <a:latin typeface="Times New Roman" pitchFamily="18" charset="0"/>
                <a:cs typeface="Times New Roman" pitchFamily="18" charset="0"/>
              </a:rPr>
              <a:t>, François </a:t>
            </a:r>
            <a:r>
              <a:rPr lang="en-US" sz="1800" b="1" dirty="0" err="1">
                <a:latin typeface="Times New Roman" pitchFamily="18" charset="0"/>
                <a:cs typeface="Times New Roman" pitchFamily="18" charset="0"/>
              </a:rPr>
              <a:t>Scharffe</a:t>
            </a:r>
            <a:r>
              <a:rPr lang="en-US" sz="1800" b="1" dirty="0">
                <a:latin typeface="Times New Roman" pitchFamily="18" charset="0"/>
                <a:cs typeface="Times New Roman" pitchFamily="18" charset="0"/>
              </a:rPr>
              <a:t> and </a:t>
            </a:r>
            <a:r>
              <a:rPr lang="en-US" sz="1800" b="1" dirty="0" err="1">
                <a:latin typeface="Times New Roman" pitchFamily="18" charset="0"/>
                <a:cs typeface="Times New Roman" pitchFamily="18" charset="0"/>
              </a:rPr>
              <a:t>Manas</a:t>
            </a:r>
            <a:r>
              <a:rPr lang="en-US" sz="1800" b="1" dirty="0">
                <a:latin typeface="Times New Roman" pitchFamily="18" charset="0"/>
                <a:cs typeface="Times New Roman" pitchFamily="18" charset="0"/>
              </a:rPr>
              <a:t> Gaur.</a:t>
            </a:r>
            <a:endParaRPr lang="en-IN" sz="1800" dirty="0">
              <a:latin typeface="Times New Roman" pitchFamily="18" charset="0"/>
              <a:cs typeface="Times New Roman" pitchFamily="18" charset="0"/>
            </a:endParaRPr>
          </a:p>
          <a:p>
            <a:pPr algn="just">
              <a:lnSpc>
                <a:spcPct val="110000"/>
              </a:lnSpc>
            </a:pPr>
            <a:r>
              <a:rPr lang="en-US" sz="1800" b="1" dirty="0">
                <a:latin typeface="Times New Roman" pitchFamily="18" charset="0"/>
                <a:cs typeface="Times New Roman" pitchFamily="18" charset="0"/>
              </a:rPr>
              <a:t>[9] The Development of a Web Application for Tracking Medical Cannabis Products, June 2023.</a:t>
            </a:r>
            <a:endParaRPr lang="en-IN" sz="1800" dirty="0">
              <a:latin typeface="Times New Roman" pitchFamily="18" charset="0"/>
              <a:cs typeface="Times New Roman" pitchFamily="18" charset="0"/>
            </a:endParaRPr>
          </a:p>
          <a:p>
            <a:pPr algn="just">
              <a:lnSpc>
                <a:spcPct val="110000"/>
              </a:lnSpc>
              <a:buNone/>
            </a:pPr>
            <a:r>
              <a:rPr lang="en-US" sz="1800" b="1" dirty="0">
                <a:latin typeface="Times New Roman" pitchFamily="18" charset="0"/>
                <a:cs typeface="Times New Roman" pitchFamily="18" charset="0"/>
              </a:rPr>
              <a:t>	By: </a:t>
            </a:r>
            <a:r>
              <a:rPr lang="en-US" sz="1800" b="1" dirty="0" err="1">
                <a:latin typeface="Times New Roman" pitchFamily="18" charset="0"/>
                <a:cs typeface="Times New Roman" pitchFamily="18" charset="0"/>
              </a:rPr>
              <a:t>Nuttapol</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Saenkham</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Zagon</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Bussabong</a:t>
            </a:r>
            <a:r>
              <a:rPr lang="en-US" sz="1800" b="1" dirty="0">
                <a:latin typeface="Times New Roman" pitchFamily="18" charset="0"/>
                <a:cs typeface="Times New Roman" pitchFamily="18" charset="0"/>
              </a:rPr>
              <a:t> and </a:t>
            </a:r>
            <a:r>
              <a:rPr lang="en-US" sz="1800" b="1" dirty="0" err="1">
                <a:latin typeface="Times New Roman" pitchFamily="18" charset="0"/>
                <a:cs typeface="Times New Roman" pitchFamily="18" charset="0"/>
              </a:rPr>
              <a:t>Thippawan</a:t>
            </a:r>
            <a:r>
              <a:rPr lang="en-US" sz="1800" b="1" dirty="0">
                <a:latin typeface="Times New Roman" pitchFamily="18" charset="0"/>
                <a:cs typeface="Times New Roman" pitchFamily="18" charset="0"/>
              </a:rPr>
              <a:t> </a:t>
            </a:r>
            <a:r>
              <a:rPr lang="en-US" sz="1800" b="1" dirty="0" err="1">
                <a:latin typeface="Times New Roman" pitchFamily="18" charset="0"/>
                <a:cs typeface="Times New Roman" pitchFamily="18" charset="0"/>
              </a:rPr>
              <a:t>Saenkham</a:t>
            </a:r>
            <a:r>
              <a:rPr lang="en-US" sz="1800" b="1" dirty="0">
                <a:latin typeface="Times New Roman" pitchFamily="18" charset="0"/>
                <a:cs typeface="Times New Roman" pitchFamily="18" charset="0"/>
              </a:rPr>
              <a:t>.</a:t>
            </a:r>
            <a:endParaRPr lang="en-IN" sz="1800" dirty="0">
              <a:latin typeface="Times New Roman" pitchFamily="18" charset="0"/>
              <a:cs typeface="Times New Roman" pitchFamily="18" charset="0"/>
            </a:endParaRPr>
          </a:p>
          <a:p>
            <a:pPr algn="just">
              <a:lnSpc>
                <a:spcPct val="110000"/>
              </a:lnSpc>
            </a:pPr>
            <a:r>
              <a:rPr lang="en-US" sz="1800" b="1" dirty="0">
                <a:latin typeface="Times New Roman" pitchFamily="18" charset="0"/>
                <a:cs typeface="Times New Roman" pitchFamily="18" charset="0"/>
              </a:rPr>
              <a:t>[10] Citation tracking for systematic literature searching: a scoping review (CINAHL), January 2023.</a:t>
            </a:r>
            <a:endParaRPr lang="en-IN" sz="1800" dirty="0">
              <a:latin typeface="Times New Roman" pitchFamily="18" charset="0"/>
              <a:cs typeface="Times New Roman" pitchFamily="18" charset="0"/>
            </a:endParaRPr>
          </a:p>
          <a:p>
            <a:pPr algn="just">
              <a:lnSpc>
                <a:spcPct val="110000"/>
              </a:lnSpc>
              <a:buNone/>
            </a:pPr>
            <a:r>
              <a:rPr lang="en-US" sz="1800" b="1" dirty="0">
                <a:latin typeface="Times New Roman" pitchFamily="18" charset="0"/>
                <a:cs typeface="Times New Roman" pitchFamily="18" charset="0"/>
              </a:rPr>
              <a:t>	By: Julian </a:t>
            </a:r>
            <a:r>
              <a:rPr lang="en-US" sz="1800" b="1" dirty="0" err="1">
                <a:latin typeface="Times New Roman" pitchFamily="18" charset="0"/>
                <a:cs typeface="Times New Roman" pitchFamily="18" charset="0"/>
              </a:rPr>
              <a:t>Hirt</a:t>
            </a:r>
            <a:r>
              <a:rPr lang="en-US" sz="1800" b="1" dirty="0">
                <a:latin typeface="Times New Roman" pitchFamily="18" charset="0"/>
                <a:cs typeface="Times New Roman" pitchFamily="18" charset="0"/>
              </a:rPr>
              <a:t>, Hannah </a:t>
            </a:r>
            <a:r>
              <a:rPr lang="en-US" sz="1800" b="1" dirty="0" err="1">
                <a:latin typeface="Times New Roman" pitchFamily="18" charset="0"/>
                <a:cs typeface="Times New Roman" pitchFamily="18" charset="0"/>
              </a:rPr>
              <a:t>Ewald</a:t>
            </a:r>
            <a:r>
              <a:rPr lang="en-US" sz="1800" b="1" dirty="0">
                <a:latin typeface="Times New Roman" pitchFamily="18" charset="0"/>
                <a:cs typeface="Times New Roman" pitchFamily="18" charset="0"/>
              </a:rPr>
              <a:t>, Thomas </a:t>
            </a:r>
            <a:r>
              <a:rPr lang="en-US" sz="1800" b="1" dirty="0" err="1">
                <a:latin typeface="Times New Roman" pitchFamily="18" charset="0"/>
                <a:cs typeface="Times New Roman" pitchFamily="18" charset="0"/>
              </a:rPr>
              <a:t>Nordhausen</a:t>
            </a:r>
            <a:r>
              <a:rPr lang="en-US" sz="1800" b="1" dirty="0">
                <a:latin typeface="Times New Roman" pitchFamily="18" charset="0"/>
                <a:cs typeface="Times New Roman" pitchFamily="18" charset="0"/>
              </a:rPr>
              <a:t> and Christian </a:t>
            </a:r>
            <a:r>
              <a:rPr lang="en-US" sz="1800" b="1" dirty="0" err="1">
                <a:latin typeface="Times New Roman" pitchFamily="18" charset="0"/>
                <a:cs typeface="Times New Roman" pitchFamily="18" charset="0"/>
              </a:rPr>
              <a:t>Appenzeller</a:t>
            </a:r>
            <a:r>
              <a:rPr lang="en-US" sz="1800" b="1" dirty="0">
                <a:latin typeface="Times New Roman" pitchFamily="18" charset="0"/>
                <a:cs typeface="Times New Roman" pitchFamily="18" charset="0"/>
              </a:rPr>
              <a:t>-Herzog.</a:t>
            </a:r>
            <a:endParaRPr lang="en-IN" sz="1800" dirty="0">
              <a:latin typeface="Times New Roman" pitchFamily="18" charset="0"/>
              <a:cs typeface="Times New Roman" pitchFamily="18" charset="0"/>
            </a:endParaRPr>
          </a:p>
          <a:p>
            <a:pPr>
              <a:lnSpc>
                <a:spcPct val="110000"/>
              </a:lnSpc>
            </a:pPr>
            <a:endParaRPr lang="en-IN"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4204"/>
            <a:ext cx="10515600" cy="460499"/>
          </a:xfrm>
        </p:spPr>
        <p:txBody>
          <a:bodyPr>
            <a:normAutofit fontScale="90000"/>
          </a:bodyPr>
          <a:lstStyle/>
          <a:p>
            <a:r>
              <a:rPr lang="en-GB" b="1" dirty="0"/>
              <a:t>Publication Details</a:t>
            </a:r>
          </a:p>
        </p:txBody>
      </p:sp>
      <p:pic>
        <p:nvPicPr>
          <p:cNvPr id="5" name="Picture 4">
            <a:extLst>
              <a:ext uri="{FF2B5EF4-FFF2-40B4-BE49-F238E27FC236}">
                <a16:creationId xmlns:a16="http://schemas.microsoft.com/office/drawing/2014/main" id="{22A6D1E9-FA01-40E4-8A61-E7DA60780C99}"/>
              </a:ext>
            </a:extLst>
          </p:cNvPr>
          <p:cNvPicPr>
            <a:picLocks noChangeAspect="1"/>
          </p:cNvPicPr>
          <p:nvPr/>
        </p:nvPicPr>
        <p:blipFill>
          <a:blip r:embed="rId2"/>
          <a:stretch>
            <a:fillRect/>
          </a:stretch>
        </p:blipFill>
        <p:spPr>
          <a:xfrm>
            <a:off x="5395306" y="976544"/>
            <a:ext cx="6376483" cy="4519714"/>
          </a:xfrm>
          <a:prstGeom prst="rect">
            <a:avLst/>
          </a:prstGeom>
        </p:spPr>
      </p:pic>
      <p:pic>
        <p:nvPicPr>
          <p:cNvPr id="8" name="Picture 7">
            <a:extLst>
              <a:ext uri="{FF2B5EF4-FFF2-40B4-BE49-F238E27FC236}">
                <a16:creationId xmlns:a16="http://schemas.microsoft.com/office/drawing/2014/main" id="{89339B26-49CD-4965-946E-BD183FF9E1FD}"/>
              </a:ext>
            </a:extLst>
          </p:cNvPr>
          <p:cNvPicPr>
            <a:picLocks noChangeAspect="1"/>
          </p:cNvPicPr>
          <p:nvPr/>
        </p:nvPicPr>
        <p:blipFill>
          <a:blip r:embed="rId3"/>
          <a:stretch>
            <a:fillRect/>
          </a:stretch>
        </p:blipFill>
        <p:spPr>
          <a:xfrm>
            <a:off x="1033558" y="712764"/>
            <a:ext cx="3653851" cy="5169811"/>
          </a:xfrm>
          <a:prstGeom prst="rect">
            <a:avLst/>
          </a:prstGeom>
        </p:spPr>
      </p:pic>
    </p:spTree>
    <p:extLst>
      <p:ext uri="{BB962C8B-B14F-4D97-AF65-F5344CB8AC3E}">
        <p14:creationId xmlns:p14="http://schemas.microsoft.com/office/powerpoint/2010/main" val="625457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08684B-EF5C-458A-BCBA-D2C470ECCF2F}"/>
              </a:ext>
            </a:extLst>
          </p:cNvPr>
          <p:cNvPicPr>
            <a:picLocks noChangeAspect="1"/>
          </p:cNvPicPr>
          <p:nvPr/>
        </p:nvPicPr>
        <p:blipFill>
          <a:blip r:embed="rId2"/>
          <a:stretch>
            <a:fillRect/>
          </a:stretch>
        </p:blipFill>
        <p:spPr>
          <a:xfrm>
            <a:off x="315894" y="390617"/>
            <a:ext cx="5605512" cy="3960375"/>
          </a:xfrm>
          <a:prstGeom prst="rect">
            <a:avLst/>
          </a:prstGeom>
        </p:spPr>
      </p:pic>
      <p:pic>
        <p:nvPicPr>
          <p:cNvPr id="7" name="Picture 6">
            <a:extLst>
              <a:ext uri="{FF2B5EF4-FFF2-40B4-BE49-F238E27FC236}">
                <a16:creationId xmlns:a16="http://schemas.microsoft.com/office/drawing/2014/main" id="{41B945FE-6CCD-48BA-960B-E70B846E2D4F}"/>
              </a:ext>
            </a:extLst>
          </p:cNvPr>
          <p:cNvPicPr>
            <a:picLocks noChangeAspect="1"/>
          </p:cNvPicPr>
          <p:nvPr/>
        </p:nvPicPr>
        <p:blipFill>
          <a:blip r:embed="rId3"/>
          <a:stretch>
            <a:fillRect/>
          </a:stretch>
        </p:blipFill>
        <p:spPr>
          <a:xfrm>
            <a:off x="6270596" y="390413"/>
            <a:ext cx="5605512" cy="3960579"/>
          </a:xfrm>
          <a:prstGeom prst="rect">
            <a:avLst/>
          </a:prstGeom>
        </p:spPr>
      </p:pic>
    </p:spTree>
    <p:extLst>
      <p:ext uri="{BB962C8B-B14F-4D97-AF65-F5344CB8AC3E}">
        <p14:creationId xmlns:p14="http://schemas.microsoft.com/office/powerpoint/2010/main" val="3411202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9120" y="2076401"/>
            <a:ext cx="5468203" cy="941696"/>
          </a:xfrm>
        </p:spPr>
        <p:txBody>
          <a:bodyPr>
            <a:noAutofit/>
          </a:bodyPr>
          <a:lstStyle/>
          <a:p>
            <a:pPr marL="0" indent="0" algn="ctr">
              <a:buNone/>
            </a:pPr>
            <a:r>
              <a:rPr lang="en-GB" sz="9600" dirty="0"/>
              <a:t>Thank You</a:t>
            </a:r>
          </a:p>
        </p:txBody>
      </p:sp>
      <p:pic>
        <p:nvPicPr>
          <p:cNvPr id="4" name="Picture 6" descr="http://cdn.worldofflowers.eu/media/productphotos/1146.jpg"/>
          <p:cNvPicPr>
            <a:picLocks noChangeAspect="1" noChangeArrowheads="1"/>
          </p:cNvPicPr>
          <p:nvPr/>
        </p:nvPicPr>
        <p:blipFill>
          <a:blip r:embed="rId2" cstate="print">
            <a:extLst>
              <a:ext uri="{28A0092B-C50C-407E-A947-70E740481C1C}">
                <a14:useLocalDpi xmlns:a14="http://schemas.microsoft.com/office/drawing/2010/main" val="0"/>
              </a:ext>
            </a:extLst>
          </a:blip>
          <a:srcRect t="5981" b="8089"/>
          <a:stretch>
            <a:fillRect/>
          </a:stretch>
        </p:blipFill>
        <p:spPr bwMode="auto">
          <a:xfrm>
            <a:off x="694805" y="1025204"/>
            <a:ext cx="4493025" cy="3861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Literature Review</a:t>
            </a:r>
          </a:p>
        </p:txBody>
      </p:sp>
      <p:sp>
        <p:nvSpPr>
          <p:cNvPr id="3" name="Content Placeholder 2"/>
          <p:cNvSpPr>
            <a:spLocks noGrp="1"/>
          </p:cNvSpPr>
          <p:nvPr>
            <p:ph idx="1"/>
          </p:nvPr>
        </p:nvSpPr>
        <p:spPr>
          <a:xfrm>
            <a:off x="877389" y="1407613"/>
            <a:ext cx="10515600" cy="4351338"/>
          </a:xfrm>
        </p:spPr>
        <p:txBody>
          <a:bodyPr>
            <a:noAutofit/>
          </a:bodyPr>
          <a:lstStyle/>
          <a:p>
            <a:pPr algn="just">
              <a:buNone/>
            </a:pPr>
            <a:r>
              <a:rPr lang="en-GB" sz="1800" dirty="0">
                <a:latin typeface="Times New Roman" pitchFamily="18" charset="0"/>
                <a:cs typeface="Times New Roman" pitchFamily="18" charset="0"/>
              </a:rPr>
              <a:t>The literature survey encompasses various studies and articles, each contributing to distinct domains:</a:t>
            </a:r>
          </a:p>
          <a:p>
            <a:pPr algn="just">
              <a:buNone/>
            </a:pPr>
            <a:r>
              <a:rPr lang="en-GB" sz="1800" dirty="0">
                <a:latin typeface="Times New Roman" pitchFamily="18" charset="0"/>
                <a:cs typeface="Times New Roman" pitchFamily="18" charset="0"/>
              </a:rPr>
              <a:t>1. </a:t>
            </a:r>
            <a:r>
              <a:rPr lang="en-GB" sz="1800" b="1" dirty="0">
                <a:latin typeface="Times New Roman" pitchFamily="18" charset="0"/>
                <a:cs typeface="Times New Roman" pitchFamily="18" charset="0"/>
              </a:rPr>
              <a:t>Enhancing Resource Time Management</a:t>
            </a:r>
          </a:p>
          <a:p>
            <a:pPr algn="just">
              <a:buNone/>
            </a:pPr>
            <a:r>
              <a:rPr lang="en-GB" sz="1800" b="1" dirty="0">
                <a:latin typeface="Times New Roman" pitchFamily="18" charset="0"/>
                <a:cs typeface="Times New Roman" pitchFamily="18" charset="0"/>
              </a:rPr>
              <a:t>	</a:t>
            </a:r>
            <a:r>
              <a:rPr lang="en-GB" sz="1800" b="1" dirty="0" err="1">
                <a:latin typeface="Times New Roman" pitchFamily="18" charset="0"/>
                <a:cs typeface="Times New Roman" pitchFamily="18" charset="0"/>
              </a:rPr>
              <a:t>Authors:Ariponnammal</a:t>
            </a:r>
            <a:r>
              <a:rPr lang="en-GB" sz="1800" b="1" dirty="0">
                <a:latin typeface="Times New Roman" pitchFamily="18" charset="0"/>
                <a:cs typeface="Times New Roman" pitchFamily="18" charset="0"/>
              </a:rPr>
              <a:t>, S. and </a:t>
            </a:r>
            <a:r>
              <a:rPr lang="en-GB" sz="1800" b="1" dirty="0" err="1">
                <a:latin typeface="Times New Roman" pitchFamily="18" charset="0"/>
                <a:cs typeface="Times New Roman" pitchFamily="18" charset="0"/>
              </a:rPr>
              <a:t>Natarajan</a:t>
            </a:r>
            <a:r>
              <a:rPr lang="en-GB" sz="1800" b="1" dirty="0">
                <a:latin typeface="Times New Roman" pitchFamily="18" charset="0"/>
                <a:cs typeface="Times New Roman" pitchFamily="18" charset="0"/>
              </a:rPr>
              <a:t>, S. (2020)</a:t>
            </a:r>
          </a:p>
          <a:p>
            <a:pPr algn="just">
              <a:buNone/>
            </a:pPr>
            <a:r>
              <a:rPr lang="en-GB" sz="1800" dirty="0">
                <a:latin typeface="Times New Roman" pitchFamily="18" charset="0"/>
                <a:cs typeface="Times New Roman" pitchFamily="18" charset="0"/>
              </a:rPr>
              <a:t>	Abstract: Explores time tracking and analytics solutions' role in improving organizational efficiency, critically assessing existing tools and proposing innovative approaches.</a:t>
            </a:r>
          </a:p>
          <a:p>
            <a:pPr algn="just">
              <a:buNone/>
            </a:pPr>
            <a:r>
              <a:rPr lang="en-GB" sz="1800" dirty="0">
                <a:latin typeface="Times New Roman" pitchFamily="18" charset="0"/>
                <a:cs typeface="Times New Roman" pitchFamily="18" charset="0"/>
              </a:rPr>
              <a:t>2. </a:t>
            </a:r>
            <a:r>
              <a:rPr lang="en-GB" sz="1800" b="1" dirty="0">
                <a:latin typeface="Times New Roman" pitchFamily="18" charset="0"/>
                <a:cs typeface="Times New Roman" pitchFamily="18" charset="0"/>
              </a:rPr>
              <a:t>Time-Driven Productivity in Knowledge Work</a:t>
            </a:r>
          </a:p>
          <a:p>
            <a:pPr algn="just">
              <a:buNone/>
            </a:pPr>
            <a:r>
              <a:rPr lang="en-GB" sz="1800" b="1" dirty="0">
                <a:latin typeface="Times New Roman" pitchFamily="18" charset="0"/>
                <a:cs typeface="Times New Roman" pitchFamily="18" charset="0"/>
              </a:rPr>
              <a:t>	 Authors: Barnard, R.W. and Kellogg, C. (2021)</a:t>
            </a:r>
          </a:p>
          <a:p>
            <a:pPr algn="just">
              <a:buNone/>
            </a:pPr>
            <a:r>
              <a:rPr lang="en-GB" sz="1800" dirty="0">
                <a:latin typeface="Times New Roman" pitchFamily="18" charset="0"/>
                <a:cs typeface="Times New Roman" pitchFamily="18" charset="0"/>
              </a:rPr>
              <a:t>	Abstract: Investigates the dynamics of time allocation in knowledge work, emphasizing time-driven productivity and strategies for optimizing productivity.</a:t>
            </a:r>
          </a:p>
          <a:p>
            <a:pPr algn="just">
              <a:buNone/>
            </a:pPr>
            <a:r>
              <a:rPr lang="en-GB" sz="1800" dirty="0">
                <a:latin typeface="Times New Roman" pitchFamily="18" charset="0"/>
                <a:cs typeface="Times New Roman" pitchFamily="18" charset="0"/>
              </a:rPr>
              <a:t>3. </a:t>
            </a:r>
            <a:r>
              <a:rPr lang="en-GB" sz="1800" b="1" dirty="0">
                <a:latin typeface="Times New Roman" pitchFamily="18" charset="0"/>
                <a:cs typeface="Times New Roman" pitchFamily="18" charset="0"/>
              </a:rPr>
              <a:t>Innovations in Time Control</a:t>
            </a:r>
          </a:p>
          <a:p>
            <a:pPr algn="just">
              <a:buNone/>
            </a:pPr>
            <a:r>
              <a:rPr lang="en-GB" sz="1800" b="1" dirty="0">
                <a:latin typeface="Times New Roman" pitchFamily="18" charset="0"/>
                <a:cs typeface="Times New Roman" pitchFamily="18" charset="0"/>
              </a:rPr>
              <a:t> 	</a:t>
            </a:r>
            <a:r>
              <a:rPr lang="en-GB" sz="1800" b="1" dirty="0" err="1">
                <a:latin typeface="Times New Roman" pitchFamily="18" charset="0"/>
                <a:cs typeface="Times New Roman" pitchFamily="18" charset="0"/>
              </a:rPr>
              <a:t>Authors:Shin</a:t>
            </a:r>
            <a:r>
              <a:rPr lang="en-GB" sz="1800" b="1" dirty="0">
                <a:latin typeface="Times New Roman" pitchFamily="18" charset="0"/>
                <a:cs typeface="Times New Roman" pitchFamily="18" charset="0"/>
              </a:rPr>
              <a:t>, K.G. and </a:t>
            </a:r>
            <a:r>
              <a:rPr lang="en-GB" sz="1800" b="1" dirty="0" err="1">
                <a:latin typeface="Times New Roman" pitchFamily="18" charset="0"/>
                <a:cs typeface="Times New Roman" pitchFamily="18" charset="0"/>
              </a:rPr>
              <a:t>Mckay</a:t>
            </a:r>
            <a:r>
              <a:rPr lang="en-GB" sz="1800" b="1" dirty="0">
                <a:latin typeface="Times New Roman" pitchFamily="18" charset="0"/>
                <a:cs typeface="Times New Roman" pitchFamily="18" charset="0"/>
              </a:rPr>
              <a:t>, N.D. (2022)</a:t>
            </a:r>
          </a:p>
          <a:p>
            <a:pPr algn="just">
              <a:buNone/>
            </a:pPr>
            <a:r>
              <a:rPr lang="en-GB" sz="1800" dirty="0">
                <a:latin typeface="Times New Roman" pitchFamily="18" charset="0"/>
                <a:cs typeface="Times New Roman" pitchFamily="18" charset="0"/>
              </a:rPr>
              <a:t>	</a:t>
            </a:r>
            <a:r>
              <a:rPr lang="en-GB" sz="1800" dirty="0" err="1">
                <a:latin typeface="Times New Roman" pitchFamily="18" charset="0"/>
                <a:cs typeface="Times New Roman" pitchFamily="18" charset="0"/>
              </a:rPr>
              <a:t>Abstract:Explores</a:t>
            </a:r>
            <a:r>
              <a:rPr lang="en-GB" sz="1800" dirty="0">
                <a:latin typeface="Times New Roman" pitchFamily="18" charset="0"/>
                <a:cs typeface="Times New Roman" pitchFamily="18" charset="0"/>
              </a:rPr>
              <a:t> open-loop minimum time control strategies in mechanical manipulations, offering insights applicable to resource time management.</a:t>
            </a:r>
          </a:p>
          <a:p>
            <a:pPr algn="just">
              <a:buNone/>
            </a:pPr>
            <a:endParaRPr lang="en-GB" sz="1800" dirty="0">
              <a:latin typeface="Times New Roman" pitchFamily="18" charset="0"/>
              <a:cs typeface="Times New Roman" pitchFamily="18" charset="0"/>
            </a:endParaRPr>
          </a:p>
          <a:p>
            <a:pPr algn="just"/>
            <a:endParaRPr lang="en-GB" sz="1800" dirty="0">
              <a:latin typeface="Times New Roman" pitchFamily="18" charset="0"/>
              <a:cs typeface="Times New Roman" pitchFamily="18" charset="0"/>
            </a:endParaRPr>
          </a:p>
        </p:txBody>
      </p:sp>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1258" y="222068"/>
            <a:ext cx="11743508" cy="5909310"/>
          </a:xfrm>
          <a:prstGeom prst="rect">
            <a:avLst/>
          </a:prstGeom>
          <a:noFill/>
        </p:spPr>
        <p:txBody>
          <a:bodyPr wrap="square" rtlCol="0">
            <a:spAutoFit/>
          </a:bodyPr>
          <a:lstStyle/>
          <a:p>
            <a:pPr algn="just"/>
            <a:r>
              <a:rPr lang="en-GB" b="1" dirty="0">
                <a:latin typeface="Times New Roman" pitchFamily="18" charset="0"/>
                <a:cs typeface="Times New Roman" pitchFamily="18" charset="0"/>
              </a:rPr>
              <a:t>4. Advanced Web Analytics for Mouse Tracking</a:t>
            </a:r>
          </a:p>
          <a:p>
            <a:pPr algn="just"/>
            <a:r>
              <a:rPr lang="en-GB" b="1" dirty="0">
                <a:latin typeface="Times New Roman" pitchFamily="18" charset="0"/>
                <a:cs typeface="Times New Roman" pitchFamily="18" charset="0"/>
              </a:rPr>
              <a:t>    Authors: Lukas </a:t>
            </a:r>
            <a:r>
              <a:rPr lang="en-GB" b="1" dirty="0" err="1">
                <a:latin typeface="Times New Roman" pitchFamily="18" charset="0"/>
                <a:cs typeface="Times New Roman" pitchFamily="18" charset="0"/>
              </a:rPr>
              <a:t>Cegan</a:t>
            </a:r>
            <a:r>
              <a:rPr lang="en-GB" b="1" dirty="0">
                <a:latin typeface="Times New Roman" pitchFamily="18" charset="0"/>
                <a:cs typeface="Times New Roman" pitchFamily="18" charset="0"/>
              </a:rPr>
              <a:t> and </a:t>
            </a:r>
            <a:r>
              <a:rPr lang="en-GB" b="1" dirty="0" err="1">
                <a:latin typeface="Times New Roman" pitchFamily="18" charset="0"/>
                <a:cs typeface="Times New Roman" pitchFamily="18" charset="0"/>
              </a:rPr>
              <a:t>Petr</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Filip</a:t>
            </a:r>
            <a:r>
              <a:rPr lang="en-GB" b="1" dirty="0">
                <a:latin typeface="Times New Roman" pitchFamily="18" charset="0"/>
                <a:cs typeface="Times New Roman" pitchFamily="18" charset="0"/>
              </a:rPr>
              <a:t> (November 2017)</a:t>
            </a:r>
          </a:p>
          <a:p>
            <a:pPr algn="just"/>
            <a:r>
              <a:rPr lang="en-GB" dirty="0">
                <a:latin typeface="Times New Roman" pitchFamily="18" charset="0"/>
                <a:cs typeface="Times New Roman" pitchFamily="18" charset="0"/>
              </a:rPr>
              <a:t>    Abstract: Introduces a real-time data processing solution for mouse tracking in web analytics, emphasizing significant                     	     data and resource savings.</a:t>
            </a:r>
          </a:p>
          <a:p>
            <a:pPr algn="just"/>
            <a:endParaRPr lang="en-GB"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5. </a:t>
            </a:r>
            <a:r>
              <a:rPr lang="en-GB" b="1" dirty="0" err="1">
                <a:latin typeface="Times New Roman" pitchFamily="18" charset="0"/>
                <a:cs typeface="Times New Roman" pitchFamily="18" charset="0"/>
              </a:rPr>
              <a:t>ASTrack</a:t>
            </a:r>
            <a:r>
              <a:rPr lang="en-GB" b="1" dirty="0">
                <a:latin typeface="Times New Roman" pitchFamily="18" charset="0"/>
                <a:cs typeface="Times New Roman" pitchFamily="18" charset="0"/>
              </a:rPr>
              <a:t>: Detection and Removal of Web Tracking Code</a:t>
            </a:r>
          </a:p>
          <a:p>
            <a:pPr algn="just"/>
            <a:r>
              <a:rPr lang="en-GB" b="1" dirty="0">
                <a:latin typeface="Times New Roman" pitchFamily="18" charset="0"/>
                <a:cs typeface="Times New Roman" pitchFamily="18" charset="0"/>
              </a:rPr>
              <a:t>    Authors:  </a:t>
            </a:r>
            <a:r>
              <a:rPr lang="en-GB" b="1" dirty="0" err="1">
                <a:latin typeface="Times New Roman" pitchFamily="18" charset="0"/>
                <a:cs typeface="Times New Roman" pitchFamily="18" charset="0"/>
              </a:rPr>
              <a:t>Ismael</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Castell-Uroz</a:t>
            </a:r>
            <a:r>
              <a:rPr lang="en-GB" b="1" dirty="0">
                <a:latin typeface="Times New Roman" pitchFamily="18" charset="0"/>
                <a:cs typeface="Times New Roman" pitchFamily="18" charset="0"/>
              </a:rPr>
              <a:t>, Kensuke Fukuda, </a:t>
            </a:r>
            <a:r>
              <a:rPr lang="en-GB" b="1" dirty="0" err="1">
                <a:latin typeface="Times New Roman" pitchFamily="18" charset="0"/>
                <a:cs typeface="Times New Roman" pitchFamily="18" charset="0"/>
              </a:rPr>
              <a:t>Pere</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Barlet-Ros</a:t>
            </a:r>
            <a:r>
              <a:rPr lang="en-GB" b="1" dirty="0">
                <a:latin typeface="Times New Roman" pitchFamily="18" charset="0"/>
                <a:cs typeface="Times New Roman" pitchFamily="18" charset="0"/>
              </a:rPr>
              <a:t> (January 2023)</a:t>
            </a:r>
          </a:p>
          <a:p>
            <a:pPr algn="just"/>
            <a:r>
              <a:rPr lang="en-GB" dirty="0">
                <a:latin typeface="Times New Roman" pitchFamily="18" charset="0"/>
                <a:cs typeface="Times New Roman" pitchFamily="18" charset="0"/>
              </a:rPr>
              <a:t>    Abstract: Presents </a:t>
            </a:r>
            <a:r>
              <a:rPr lang="en-GB" dirty="0" err="1">
                <a:latin typeface="Times New Roman" pitchFamily="18" charset="0"/>
                <a:cs typeface="Times New Roman" pitchFamily="18" charset="0"/>
              </a:rPr>
              <a:t>ASTrack</a:t>
            </a:r>
            <a:r>
              <a:rPr lang="en-GB" dirty="0">
                <a:latin typeface="Times New Roman" pitchFamily="18" charset="0"/>
                <a:cs typeface="Times New Roman" pitchFamily="18" charset="0"/>
              </a:rPr>
              <a:t>, a solution for detecting and removing web tracking systems with minimal functionality loss,        	    demonstrating high precision and reduced impact on website functionality.</a:t>
            </a:r>
          </a:p>
          <a:p>
            <a:pPr algn="just"/>
            <a:endParaRPr lang="en-GB" dirty="0">
              <a:latin typeface="Times New Roman" pitchFamily="18" charset="0"/>
              <a:cs typeface="Times New Roman" pitchFamily="18" charset="0"/>
            </a:endParaRPr>
          </a:p>
          <a:p>
            <a:pPr algn="just"/>
            <a:r>
              <a:rPr lang="en-GB" b="1" dirty="0">
                <a:latin typeface="Times New Roman" pitchFamily="18" charset="0"/>
                <a:cs typeface="Times New Roman" pitchFamily="18" charset="0"/>
              </a:rPr>
              <a:t>6. Web-Based Item Tracking System Using RFID</a:t>
            </a:r>
          </a:p>
          <a:p>
            <a:pPr algn="just"/>
            <a:r>
              <a:rPr lang="en-GB" b="1" dirty="0">
                <a:latin typeface="Times New Roman" pitchFamily="18" charset="0"/>
                <a:cs typeface="Times New Roman" pitchFamily="18" charset="0"/>
              </a:rPr>
              <a:t>   Authors: </a:t>
            </a:r>
            <a:r>
              <a:rPr lang="en-GB" b="1" dirty="0" err="1">
                <a:latin typeface="Times New Roman" pitchFamily="18" charset="0"/>
                <a:cs typeface="Times New Roman" pitchFamily="18" charset="0"/>
              </a:rPr>
              <a:t>Azinurrachman</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Maulana</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Siti</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Aisyah</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Prasaja</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Wikanta</a:t>
            </a:r>
            <a:r>
              <a:rPr lang="en-GB" b="1" dirty="0">
                <a:latin typeface="Times New Roman" pitchFamily="18" charset="0"/>
                <a:cs typeface="Times New Roman" pitchFamily="18" charset="0"/>
              </a:rPr>
              <a:t> (September 2023)</a:t>
            </a:r>
          </a:p>
          <a:p>
            <a:pPr algn="just"/>
            <a:r>
              <a:rPr lang="en-GB" dirty="0">
                <a:latin typeface="Times New Roman" pitchFamily="18" charset="0"/>
                <a:cs typeface="Times New Roman" pitchFamily="18" charset="0"/>
              </a:rPr>
              <a:t>   Abstract: Describes a web-based RFID system for tracking laboratory items, enabling real-time inventory monitoring and  	    history review.</a:t>
            </a:r>
          </a:p>
          <a:p>
            <a:pPr algn="just"/>
            <a:endParaRPr lang="en-GB" dirty="0">
              <a:latin typeface="Times New Roman" pitchFamily="18" charset="0"/>
              <a:cs typeface="Times New Roman" pitchFamily="18" charset="0"/>
            </a:endParaRPr>
          </a:p>
          <a:p>
            <a:pPr algn="just"/>
            <a:r>
              <a:rPr lang="en-GB" dirty="0">
                <a:latin typeface="Times New Roman" pitchFamily="18" charset="0"/>
                <a:cs typeface="Times New Roman" pitchFamily="18" charset="0"/>
              </a:rPr>
              <a:t>7. </a:t>
            </a:r>
            <a:r>
              <a:rPr lang="en-GB" b="1" dirty="0">
                <a:latin typeface="Times New Roman" pitchFamily="18" charset="0"/>
                <a:cs typeface="Times New Roman" pitchFamily="18" charset="0"/>
              </a:rPr>
              <a:t>Tracking Devices and Physical Performance Analysis in Team Sports</a:t>
            </a:r>
          </a:p>
          <a:p>
            <a:pPr algn="just"/>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Authors:António</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FerrazP</a:t>
            </a:r>
            <a:r>
              <a:rPr lang="en-GB" b="1" dirty="0">
                <a:latin typeface="Times New Roman" pitchFamily="18" charset="0"/>
                <a:cs typeface="Times New Roman" pitchFamily="18" charset="0"/>
              </a:rPr>
              <a:t>, Duarte-</a:t>
            </a:r>
            <a:r>
              <a:rPr lang="en-GB" b="1" dirty="0" err="1">
                <a:latin typeface="Times New Roman" pitchFamily="18" charset="0"/>
                <a:cs typeface="Times New Roman" pitchFamily="18" charset="0"/>
              </a:rPr>
              <a:t>MendesJoão</a:t>
            </a:r>
            <a:r>
              <a:rPr lang="en-GB" b="1" dirty="0">
                <a:latin typeface="Times New Roman" pitchFamily="18" charset="0"/>
                <a:cs typeface="Times New Roman" pitchFamily="18" charset="0"/>
              </a:rPr>
              <a:t>, </a:t>
            </a:r>
            <a:r>
              <a:rPr lang="en-GB" b="1" dirty="0" err="1">
                <a:latin typeface="Times New Roman" pitchFamily="18" charset="0"/>
                <a:cs typeface="Times New Roman" pitchFamily="18" charset="0"/>
              </a:rPr>
              <a:t>Valente</a:t>
            </a:r>
            <a:r>
              <a:rPr lang="en-GB" b="1" dirty="0">
                <a:latin typeface="Times New Roman" pitchFamily="18" charset="0"/>
                <a:cs typeface="Times New Roman" pitchFamily="18" charset="0"/>
              </a:rPr>
              <a:t>-Dos-Santos, Hugo </a:t>
            </a:r>
            <a:r>
              <a:rPr lang="en-GB" b="1" dirty="0" err="1">
                <a:latin typeface="Times New Roman" pitchFamily="18" charset="0"/>
                <a:cs typeface="Times New Roman" pitchFamily="18" charset="0"/>
              </a:rPr>
              <a:t>Sarmento</a:t>
            </a:r>
            <a:r>
              <a:rPr lang="en-GB" b="1" dirty="0">
                <a:latin typeface="Times New Roman" pitchFamily="18" charset="0"/>
                <a:cs typeface="Times New Roman" pitchFamily="18" charset="0"/>
              </a:rPr>
              <a:t> (November 2023)</a:t>
            </a:r>
          </a:p>
          <a:p>
            <a:pPr algn="just"/>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Abstract:Reviews</a:t>
            </a:r>
            <a:r>
              <a:rPr lang="en-GB" dirty="0">
                <a:latin typeface="Times New Roman" pitchFamily="18" charset="0"/>
                <a:cs typeface="Times New Roman" pitchFamily="18" charset="0"/>
              </a:rPr>
              <a:t> the extensive use of tracking devices in team sports, emphasizing the need for a cohesive framework 	  for enhanced sports science research.</a:t>
            </a:r>
          </a:p>
          <a:p>
            <a:pPr algn="just"/>
            <a:endParaRPr lang="en-GB" dirty="0">
              <a:latin typeface="Times New Roman" pitchFamily="18" charset="0"/>
              <a:cs typeface="Times New Roman" pitchFamily="18" charset="0"/>
            </a:endParaRPr>
          </a:p>
          <a:p>
            <a:pPr algn="just"/>
            <a:endParaRPr lang="en-GB" dirty="0">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Research Gaps Identified</a:t>
            </a:r>
          </a:p>
        </p:txBody>
      </p:sp>
      <p:sp>
        <p:nvSpPr>
          <p:cNvPr id="3" name="Content Placeholder 2"/>
          <p:cNvSpPr>
            <a:spLocks noGrp="1"/>
          </p:cNvSpPr>
          <p:nvPr>
            <p:ph idx="1"/>
          </p:nvPr>
        </p:nvSpPr>
        <p:spPr>
          <a:xfrm>
            <a:off x="942703" y="1342299"/>
            <a:ext cx="10515600" cy="4351338"/>
          </a:xfrm>
        </p:spPr>
        <p:txBody>
          <a:bodyPr>
            <a:noAutofit/>
          </a:bodyPr>
          <a:lstStyle/>
          <a:p>
            <a:pPr algn="just">
              <a:buNone/>
            </a:pPr>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In the realm of resource time management, current methods exhibit notable gaps that impede a nuanced understanding of professional </a:t>
            </a:r>
            <a:r>
              <a:rPr lang="en-IN" sz="1800" dirty="0" err="1">
                <a:latin typeface="Times New Roman" pitchFamily="18" charset="0"/>
                <a:cs typeface="Times New Roman" pitchFamily="18" charset="0"/>
              </a:rPr>
              <a:t>behavior</a:t>
            </a:r>
            <a:r>
              <a:rPr lang="en-IN" sz="1800" dirty="0">
                <a:latin typeface="Times New Roman" pitchFamily="18" charset="0"/>
                <a:cs typeface="Times New Roman" pitchFamily="18" charset="0"/>
              </a:rPr>
              <a:t>. One significant shortfall lies in the granularity of time tracking. While existing tools allow for the logging of hours and broad categorization of activities, they often lack the capability to capture micro-level tasks and the variability in time allocation for similar activities. This deficiency hinders a comprehensive understanding of resource </a:t>
            </a:r>
            <a:r>
              <a:rPr lang="en-IN" sz="1800" dirty="0" err="1">
                <a:latin typeface="Times New Roman" pitchFamily="18" charset="0"/>
                <a:cs typeface="Times New Roman" pitchFamily="18" charset="0"/>
              </a:rPr>
              <a:t>behavior</a:t>
            </a:r>
            <a:r>
              <a:rPr lang="en-IN" sz="1800" dirty="0">
                <a:latin typeface="Times New Roman" pitchFamily="18" charset="0"/>
                <a:cs typeface="Times New Roman" pitchFamily="18" charset="0"/>
              </a:rPr>
              <a:t>, limiting the depth of insights derived from time-tracking data. A specific facet of this granularity gap is the absence of mechanisms for tracking and categorizing micro-tasks, which are often crucial but overlooked components of a professional's workload.</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Another critical gap in existing methods is the inadequate integration of cognitive load considerations into the data capture process. Cognitive load, representing the mental effort required for tasks, significantly influences how professionals allocate their time. Current methods often neglect to incorporate cognitive load metrics, hindering the ability to comprehend the mental demands associated with different activities. Addressing this gap involves developing metrics that quantify mental effort and exploring the correlation between cognitive fatigue and productivity. The integration of cognitive load metrics allows for a more holistic interpretation of resource </a:t>
            </a:r>
            <a:r>
              <a:rPr lang="en-IN" sz="1800" dirty="0" err="1">
                <a:latin typeface="Times New Roman" pitchFamily="18" charset="0"/>
                <a:cs typeface="Times New Roman" pitchFamily="18" charset="0"/>
              </a:rPr>
              <a:t>behavior</a:t>
            </a:r>
            <a:r>
              <a:rPr lang="en-IN" sz="1800" dirty="0">
                <a:latin typeface="Times New Roman" pitchFamily="18" charset="0"/>
                <a:cs typeface="Times New Roman" pitchFamily="18" charset="0"/>
              </a:rPr>
              <a:t>, facilitating targeted interventions to manage workload effectively.</a:t>
            </a:r>
          </a:p>
          <a:p>
            <a:pPr algn="just"/>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2547126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3514" y="480150"/>
            <a:ext cx="10515600" cy="4351338"/>
          </a:xfrm>
        </p:spPr>
        <p:txBody>
          <a:bodyPr>
            <a:normAutofit/>
          </a:bodyPr>
          <a:lstStyle/>
          <a:p>
            <a:r>
              <a:rPr lang="en-IN" sz="1800" dirty="0">
                <a:latin typeface="Times New Roman" pitchFamily="18" charset="0"/>
                <a:cs typeface="Times New Roman" pitchFamily="18" charset="0"/>
              </a:rPr>
              <a:t>The justification for addressing these gaps is multifaceted. Enhancing decision-making precision is paramount, as fine-grained data enables organizations to make more informed decisions about resource allocation, project planning, and workflow optimization. Tailored resource allocation and dynamic project planning become possible with a deeper understanding of time allocation variability. Moreover, integrating cognitive load considerations fosters a cognitive-optimized work environment, supporting sustained focus, minimizing mental fatigue, and promoting overall well-being. Finally, addressing these gaps contributes to advancing organizational learning through a data-driven approach. The resulting rich dataset can be leveraged for the continuous improvement of operational processes, the identification of best practices, and the development of adaptive training programs tailored to individual cognitive capacities.</a:t>
            </a:r>
            <a:endParaRPr lang="en-GB" sz="1800" dirty="0">
              <a:latin typeface="Times New Roman" pitchFamily="18" charset="0"/>
              <a:cs typeface="Times New Roman" pitchFamily="18" charset="0"/>
            </a:endParaRPr>
          </a:p>
          <a:p>
            <a:endParaRPr lang="en-IN"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Proposed Methodology</a:t>
            </a:r>
          </a:p>
        </p:txBody>
      </p:sp>
      <p:sp>
        <p:nvSpPr>
          <p:cNvPr id="3" name="Content Placeholder 2"/>
          <p:cNvSpPr>
            <a:spLocks noGrp="1"/>
          </p:cNvSpPr>
          <p:nvPr>
            <p:ph idx="1"/>
          </p:nvPr>
        </p:nvSpPr>
        <p:spPr>
          <a:xfrm>
            <a:off x="838200" y="1459865"/>
            <a:ext cx="10515600" cy="4351338"/>
          </a:xfrm>
        </p:spPr>
        <p:txBody>
          <a:bodyPr>
            <a:noAutofit/>
          </a:bodyPr>
          <a:lstStyle/>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The envisioned Resource Time Tracker is underpinned by a modular and scalable system architecture designed to cater to diverse time tracking and analytics needs. Comprising the Client-Side Application, Centralized Database, and Analytics Engine, this architecture ensures a user-centric experience, robust data storage, and insightful analytics. The Client-Side Application acts as the interface for resource interaction, offering accessibility across devices and simplifying time entry and task categorization. Meanwhile, the Centralized Database, employing a relational model, ensures data integrity, scalability, and efficient retrieval for analytics generation. The Analytics Engine, powered by advanced algorithms, processes raw time-tracking data into meaningful insights, supporting strategic decision-making within the organization.</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The scalability and integration aspects of the proposed architecture are pivotal for organizational flexibility. The modular design allows easy integration with existing systems through API endpoints, ensuring interoperability. Moreover, the cloud-ready architecture, deployable on platforms like AWS or Azure, enhances scalability, security, and cost management through a pay-as-you-go model. The system is designed to scale horizontally, seamlessly accommodating a growing user base and expanding datasets.</a:t>
            </a:r>
          </a:p>
          <a:p>
            <a:pPr algn="just"/>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2659618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0633" y="231957"/>
            <a:ext cx="10696303" cy="5567952"/>
          </a:xfrm>
        </p:spPr>
        <p:txBody>
          <a:bodyPr>
            <a:noAutofit/>
          </a:bodyPr>
          <a:lstStyle/>
          <a:p>
            <a:pPr algn="just"/>
            <a:r>
              <a:rPr lang="en-IN" sz="1800" dirty="0">
                <a:latin typeface="Times New Roman" pitchFamily="18" charset="0"/>
                <a:cs typeface="Times New Roman" pitchFamily="18" charset="0"/>
              </a:rPr>
              <a:t>The Data Capture Mechanism introduces precision and efficiency to time tracking. Real-time tracking and automated logging leverage machine learning for intelligent task categorization based on historical patterns. This not only minimizes manual effort but also ensures accurate and comprehensive data capture. In consideration of cognitive load, the system incorporates subjective and objective indicators. Users can subjectively report their perceived cognitive load, and the system objectively analyzes task complexity and concentration requirements, ensuring a holistic understanding of resource </a:t>
            </a:r>
            <a:r>
              <a:rPr lang="en-IN" sz="1800" dirty="0" err="1">
                <a:latin typeface="Times New Roman" pitchFamily="18" charset="0"/>
                <a:cs typeface="Times New Roman" pitchFamily="18" charset="0"/>
              </a:rPr>
              <a:t>behavior</a:t>
            </a:r>
            <a:r>
              <a:rPr lang="en-IN" sz="1800" dirty="0">
                <a:latin typeface="Times New Roman" pitchFamily="18" charset="0"/>
                <a:cs typeface="Times New Roman" pitchFamily="18" charset="0"/>
              </a:rPr>
              <a:t>.</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The Centralized Database, designed with a normalized relational schema, optimizes data storage and retrieval efficiency. It includes tables for user profiles, time entries, project details, and task categories. Integrated with cloud-based storage, the database ensures data redundancy and scalability. Advanced features such as database replication and encrypted data storage address security concerns, enhancing fault tolerance and protecting sensitive information.</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The Analytics Generation module employs advanced algorithms for transformative analytics. Time-series analysis identifies temporal patterns, while predictive </a:t>
            </a:r>
            <a:r>
              <a:rPr lang="en-IN" sz="1800" dirty="0" err="1">
                <a:latin typeface="Times New Roman" pitchFamily="18" charset="0"/>
                <a:cs typeface="Times New Roman" pitchFamily="18" charset="0"/>
              </a:rPr>
              <a:t>modeling</a:t>
            </a:r>
            <a:r>
              <a:rPr lang="en-IN" sz="1800" dirty="0">
                <a:latin typeface="Times New Roman" pitchFamily="18" charset="0"/>
                <a:cs typeface="Times New Roman" pitchFamily="18" charset="0"/>
              </a:rPr>
              <a:t> forecasts future trends. Customizable reporting and dashboards prioritize user accessibility, providing insights for individuals, project managers, and team leaders. Integration with business intelligence tools enhances the utility of analytics outputs, allowing organizations to correlate time-tracking data with broader metrics, fostering a deeper understanding of resource management's impact on organizational goals. The proposed methodology aims to revolutionize resource time management through a comprehensive, scalable, and user-friendly approach.</a:t>
            </a:r>
            <a:endParaRPr lang="en-GB" sz="1800" dirty="0">
              <a:latin typeface="Times New Roman" pitchFamily="18" charset="0"/>
              <a:cs typeface="Times New Roman" pitchFamily="18" charset="0"/>
            </a:endParaRPr>
          </a:p>
          <a:p>
            <a:pPr algn="just"/>
            <a:endParaRPr lang="en-IN"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Objectives</a:t>
            </a:r>
          </a:p>
        </p:txBody>
      </p:sp>
      <p:sp>
        <p:nvSpPr>
          <p:cNvPr id="3" name="Content Placeholder 2"/>
          <p:cNvSpPr>
            <a:spLocks noGrp="1"/>
          </p:cNvSpPr>
          <p:nvPr>
            <p:ph idx="1"/>
          </p:nvPr>
        </p:nvSpPr>
        <p:spPr>
          <a:xfrm>
            <a:off x="864326" y="1407614"/>
            <a:ext cx="10515600" cy="4351338"/>
          </a:xfrm>
        </p:spPr>
        <p:txBody>
          <a:bodyPr>
            <a:noAutofit/>
          </a:bodyPr>
          <a:lstStyle/>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The primary goal of this project is to establish the Resource Time Tracker, a comprehensive time tracking system designed to capture and categorize the time spent by resources on various activities. This involves implementing user-centric design principles, ensuring a seamless and intuitive interface for resource interaction. The system aims to achieve granularity in data capture, not only tracking macro-level tasks but also providing a detailed breakdown of micro-tasks, offering a nuanced perspective on resource </a:t>
            </a:r>
            <a:r>
              <a:rPr lang="en-IN" sz="1800" dirty="0" err="1">
                <a:latin typeface="Times New Roman" pitchFamily="18" charset="0"/>
                <a:cs typeface="Times New Roman" pitchFamily="18" charset="0"/>
              </a:rPr>
              <a:t>behavior</a:t>
            </a:r>
            <a:r>
              <a:rPr lang="en-IN" sz="1800" dirty="0">
                <a:latin typeface="Times New Roman" pitchFamily="18" charset="0"/>
                <a:cs typeface="Times New Roman" pitchFamily="18" charset="0"/>
              </a:rPr>
              <a:t>.</a:t>
            </a:r>
          </a:p>
          <a:p>
            <a:pPr algn="just"/>
            <a:endParaRPr lang="en-IN" sz="1800" dirty="0">
              <a:latin typeface="Times New Roman" pitchFamily="18" charset="0"/>
              <a:cs typeface="Times New Roman" pitchFamily="18" charset="0"/>
            </a:endParaRPr>
          </a:p>
          <a:p>
            <a:pPr algn="just"/>
            <a:r>
              <a:rPr lang="en-IN" sz="1800" dirty="0">
                <a:latin typeface="Times New Roman" pitchFamily="18" charset="0"/>
                <a:cs typeface="Times New Roman" pitchFamily="18" charset="0"/>
              </a:rPr>
              <a:t>A crucial objective is the creation of a centralized database, serving as the backbone of the Resource Time Tracker. This database follows relational design principles and integrates cloud-based storage for data redundancy, disaster recovery, and scalability. The goal is to establish a robust data storage solution capable of efficiently handling the growing volume of time-related data generated by the system.</a:t>
            </a:r>
          </a:p>
          <a:p>
            <a:pPr algn="just"/>
            <a:endParaRPr lang="en-IN" sz="1800" dirty="0">
              <a:latin typeface="Times New Roman" pitchFamily="18" charset="0"/>
              <a:cs typeface="Times New Roman" pitchFamily="18" charset="0"/>
            </a:endParaRPr>
          </a:p>
        </p:txBody>
      </p:sp>
    </p:spTree>
    <p:extLst>
      <p:ext uri="{BB962C8B-B14F-4D97-AF65-F5344CB8AC3E}">
        <p14:creationId xmlns:p14="http://schemas.microsoft.com/office/powerpoint/2010/main" val="2666729557"/>
      </p:ext>
    </p:extLst>
  </p:cSld>
  <p:clrMapOvr>
    <a:masterClrMapping/>
  </p:clrMapOvr>
</p:sld>
</file>

<file path=ppt/theme/theme1.xml><?xml version="1.0" encoding="utf-8"?>
<a:theme xmlns:a="http://schemas.openxmlformats.org/drawingml/2006/main" name="Presidency University 45 Y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idency University 45 Yrs" id="{45757096-6C06-418C-99FF-BD62512BED20}" vid="{37B9C8E7-5B4D-42F8-B712-657357EE44A5}"/>
    </a:ext>
  </a:extLst>
</a:theme>
</file>

<file path=docProps/app.xml><?xml version="1.0" encoding="utf-8"?>
<Properties xmlns="http://schemas.openxmlformats.org/officeDocument/2006/extended-properties" xmlns:vt="http://schemas.openxmlformats.org/officeDocument/2006/docPropsVTypes">
  <Template>Presidency University 45 Yrs</Template>
  <TotalTime>137</TotalTime>
  <Words>3365</Words>
  <Application>Microsoft Office PowerPoint</Application>
  <PresentationFormat>Widescreen</PresentationFormat>
  <Paragraphs>132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Verdana</vt:lpstr>
      <vt:lpstr>Presidency University 45 Yrs</vt:lpstr>
      <vt:lpstr>PROJECT TITLE : EFFICIENCY METER</vt:lpstr>
      <vt:lpstr>Introduction</vt:lpstr>
      <vt:lpstr>Literature Review</vt:lpstr>
      <vt:lpstr>PowerPoint Presentation</vt:lpstr>
      <vt:lpstr>Research Gaps Identified</vt:lpstr>
      <vt:lpstr>PowerPoint Presentation</vt:lpstr>
      <vt:lpstr>Proposed Methodology</vt:lpstr>
      <vt:lpstr>PowerPoint Presentation</vt:lpstr>
      <vt:lpstr>Objectives</vt:lpstr>
      <vt:lpstr>PowerPoint Presentation</vt:lpstr>
      <vt:lpstr>System Design &amp; Implementation</vt:lpstr>
      <vt:lpstr>PowerPoint Presentation</vt:lpstr>
      <vt:lpstr>PowerPoint Presentation</vt:lpstr>
      <vt:lpstr>Timeline of Project</vt:lpstr>
      <vt:lpstr>PowerPoint Presentation</vt:lpstr>
      <vt:lpstr>Outcomes / Results Obtained</vt:lpstr>
      <vt:lpstr>PowerPoint Presentation</vt:lpstr>
      <vt:lpstr>PowerPoint Presentation</vt:lpstr>
      <vt:lpstr>PowerPoint Presentation</vt:lpstr>
      <vt:lpstr>Conclusion</vt:lpstr>
      <vt:lpstr>References</vt:lpstr>
      <vt:lpstr>PowerPoint Presentation</vt:lpstr>
      <vt:lpstr>Publication Details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Dell</cp:lastModifiedBy>
  <cp:revision>29</cp:revision>
  <dcterms:created xsi:type="dcterms:W3CDTF">2023-03-16T03:26:27Z</dcterms:created>
  <dcterms:modified xsi:type="dcterms:W3CDTF">2024-01-16T06:30:18Z</dcterms:modified>
</cp:coreProperties>
</file>